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video/unknown"/>
  <Default Extension="jpg" ContentType="image/jpeg"/>
  <Override PartName="/ppt/presentation.xml" ContentType="application/vnd.openxmlformats-officedocument.presentationml.presentation.main+xml"/>
  <Override PartName="/ppt/slides/slide33.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34.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4.xml" ContentType="application/vnd.openxmlformats-officedocument.presentationml.slide+xml"/>
  <Override PartName="/ppt/slides/slide2.xml" ContentType="application/vnd.openxmlformats-officedocument.presentationml.slide+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notesSlides/notesSlide1.xml" ContentType="application/vnd.openxmlformats-officedocument.presentationml.notesSlid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3.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theme/theme4.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Masters/notesMaster1.xml" ContentType="application/vnd.openxmlformats-officedocument.presentationml.notesMaster+xml"/>
  <Override PartName="/ppt/theme/theme1.xml" ContentType="application/vnd.openxmlformats-officedocument.them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revisionInfo.xml" ContentType="application/vnd.ms-powerpoint.revisioninfo+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76" r:id="rId3"/>
  </p:sldMasterIdLst>
  <p:notesMasterIdLst>
    <p:notesMasterId r:id="rId38"/>
  </p:notesMasterIdLst>
  <p:sldIdLst>
    <p:sldId id="347" r:id="rId4"/>
    <p:sldId id="363" r:id="rId5"/>
    <p:sldId id="362" r:id="rId6"/>
    <p:sldId id="302" r:id="rId7"/>
    <p:sldId id="353" r:id="rId8"/>
    <p:sldId id="374" r:id="rId9"/>
    <p:sldId id="371" r:id="rId10"/>
    <p:sldId id="393" r:id="rId11"/>
    <p:sldId id="282" r:id="rId12"/>
    <p:sldId id="372" r:id="rId13"/>
    <p:sldId id="375" r:id="rId14"/>
    <p:sldId id="364" r:id="rId15"/>
    <p:sldId id="376" r:id="rId16"/>
    <p:sldId id="394" r:id="rId17"/>
    <p:sldId id="395" r:id="rId18"/>
    <p:sldId id="396" r:id="rId19"/>
    <p:sldId id="397" r:id="rId20"/>
    <p:sldId id="381" r:id="rId21"/>
    <p:sldId id="370" r:id="rId22"/>
    <p:sldId id="385" r:id="rId23"/>
    <p:sldId id="386" r:id="rId24"/>
    <p:sldId id="387" r:id="rId25"/>
    <p:sldId id="388" r:id="rId26"/>
    <p:sldId id="389" r:id="rId27"/>
    <p:sldId id="390" r:id="rId28"/>
    <p:sldId id="391" r:id="rId29"/>
    <p:sldId id="392" r:id="rId30"/>
    <p:sldId id="399" r:id="rId31"/>
    <p:sldId id="400" r:id="rId32"/>
    <p:sldId id="406" r:id="rId33"/>
    <p:sldId id="401" r:id="rId34"/>
    <p:sldId id="403" r:id="rId35"/>
    <p:sldId id="402" r:id="rId36"/>
    <p:sldId id="405" r:id="rId3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10" clrIdx="0"/>
  <p:cmAuthor id="1" name="Chris Murphy (Offsite Contractor)" initials="CM(C" lastIdx="2" clrIdx="1">
    <p:extLst>
      <p:ext uri="{19B8F6BF-5375-455C-9EA6-DF929625EA0E}">
        <p15:presenceInfo xmlns:p15="http://schemas.microsoft.com/office/powerpoint/2012/main" userId="S-1-5-21-2013470684-2388533129-2312767879-261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66"/>
    <a:srgbClr val="F3F3F3"/>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120" autoAdjust="0"/>
    <p:restoredTop sz="94660"/>
  </p:normalViewPr>
  <p:slideViewPr>
    <p:cSldViewPr snapToGrid="0" showGuides="1">
      <p:cViewPr varScale="1">
        <p:scale>
          <a:sx n="58" d="100"/>
          <a:sy n="58" d="100"/>
        </p:scale>
        <p:origin x="654" y="114"/>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commentAuthors" Target="commentAuthors.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47" Type="http://schemas.openxmlformats.org/officeDocument/2006/relationships/customXml" Target="../customXml/item3.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45" Type="http://schemas.openxmlformats.org/officeDocument/2006/relationships/customXml" Target="../customXml/item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microsoft.com/office/2015/10/relationships/revisionInfo" Target="revisionInfo.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notesMaster" Target="notesMasters/notesMaster1.xml"/><Relationship Id="rId46" Type="http://schemas.openxmlformats.org/officeDocument/2006/relationships/customXml" Target="../customXml/item2.xml"/><Relationship Id="rId20" Type="http://schemas.openxmlformats.org/officeDocument/2006/relationships/slide" Target="slides/slide17.xml"/><Relationship Id="rId41"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jpeg>
</file>

<file path=ppt/media/image8.png>
</file>

<file path=ppt/media/image9.png>
</file>

<file path=ppt/media/media1.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54D12-7A41-4D01-AB1F-304B271A7867}"/>
              </a:ext>
            </a:extLst>
          </p:cNvPr>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id="{262987C5-FCA7-480D-9D84-92473FE8DCC8}"/>
              </a:ext>
            </a:extLst>
          </p:cNvPr>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a:extLst>
              <a:ext uri="{FF2B5EF4-FFF2-40B4-BE49-F238E27FC236}">
                <a16:creationId xmlns:a16="http://schemas.microsoft.com/office/drawing/2014/main" id="{DA850371-6031-47BB-B83B-69D2DB4ED0C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969A4141-C8EA-47B5-B3D8-D45DBD90B224}"/>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4CE9263A-08B9-428D-B051-A95E7F8B2FAA}"/>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846232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6747A-E588-42A8-9B0E-89ED2782C1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DCBBCF-E68C-4504-ABCA-D42D9C43AA6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B6348B-EE8D-48B0-ADE8-449CE9ED327F}"/>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8643E248-8870-451D-A10A-FD41D5D18EF9}"/>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BBFA10B0-E86A-47B7-9E89-CE3C7C237F30}"/>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317805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E3961-2403-4571-ABB1-9F2E7E5A0662}"/>
              </a:ext>
            </a:extLst>
          </p:cNvPr>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p>
        </p:txBody>
      </p:sp>
      <p:sp>
        <p:nvSpPr>
          <p:cNvPr id="3" name="Text Placeholder 2">
            <a:extLst>
              <a:ext uri="{FF2B5EF4-FFF2-40B4-BE49-F238E27FC236}">
                <a16:creationId xmlns:a16="http://schemas.microsoft.com/office/drawing/2014/main" id="{2F94E992-BF2D-4080-B4E4-647E52CE80BC}"/>
              </a:ext>
            </a:extLst>
          </p:cNvPr>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8049555-B131-4E5F-B863-810872C1FF71}"/>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FAA620EC-41F0-42DA-9463-300FBE8D446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AB64E419-0E4E-4B49-9389-D9F8234C9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97633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8E92D-A7BF-4E0B-87A3-DA3344F33D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F6E70B-6E15-453D-84EB-3060165410C6}"/>
              </a:ext>
            </a:extLst>
          </p:cNvPr>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BFC443-CE10-43B7-89C2-235CBA914F00}"/>
              </a:ext>
            </a:extLst>
          </p:cNvPr>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501D581-12B9-4191-B7FA-A754B0E87352}"/>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E04CFA50-B8BD-4E54-8267-4551BA636BDA}"/>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0259261F-B94D-4BC5-A233-DF781CB51AA9}"/>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795070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E9E9B-801A-4993-9563-86E17A14E69F}"/>
              </a:ext>
            </a:extLst>
          </p:cNvPr>
          <p:cNvSpPr>
            <a:spLocks noGrp="1"/>
          </p:cNvSpPr>
          <p:nvPr>
            <p:ph type="title"/>
          </p:nvPr>
        </p:nvSpPr>
        <p:spPr>
          <a:xfrm>
            <a:off x="1679576" y="730251"/>
            <a:ext cx="21031200"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6D5A47-87B1-4DBB-8C50-5FCE1620DE35}"/>
              </a:ext>
            </a:extLst>
          </p:cNvPr>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a:extLst>
              <a:ext uri="{FF2B5EF4-FFF2-40B4-BE49-F238E27FC236}">
                <a16:creationId xmlns:a16="http://schemas.microsoft.com/office/drawing/2014/main" id="{00C9E8C8-F90D-4DC9-9F77-120DC721FF23}"/>
              </a:ext>
            </a:extLst>
          </p:cNvPr>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A144D0-CE2E-434E-8C0E-F54FDAD226EB}"/>
              </a:ext>
            </a:extLst>
          </p:cNvPr>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a:extLst>
              <a:ext uri="{FF2B5EF4-FFF2-40B4-BE49-F238E27FC236}">
                <a16:creationId xmlns:a16="http://schemas.microsoft.com/office/drawing/2014/main" id="{9C2A9578-4C41-4922-9B83-08938E0D7A49}"/>
              </a:ext>
            </a:extLst>
          </p:cNvPr>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AF1113F-AF9A-4A78-8A76-228A2B59C18D}"/>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id="{B3F57AAB-5E51-44CA-AC0C-384FCFFD802A}"/>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id="{E3B8CE1C-D8A0-4BBD-9078-E51FE7EEA8E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59399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AFA7C-9F9C-470A-806D-0B10699510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148267F-D51B-4945-92FA-8D4C8CE35F1E}"/>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A2D51439-BEDC-42E0-81F1-556A25EF89F4}"/>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090BADF6-A632-44B6-9AA4-393D6E0BA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88115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78C389-AE23-4033-9236-D9BEF0C7383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id="{A0F6E3EF-8232-48BB-B8E9-9A693ACD7DBA}"/>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9E74084D-71B7-4F1C-A45D-9470FA9E8205}"/>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3021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C5B3E-8C6A-4B7D-AE3C-D098C860F844}"/>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id="{ABF503C2-4A08-4855-BB3E-856D491E9EB5}"/>
              </a:ext>
            </a:extLst>
          </p:cNvPr>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C4BA2E4-395B-4357-B2DF-6630F426668D}"/>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09736146-4EED-468F-A674-5CA7F0D559A9}"/>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8DD894F9-D5DC-4D35-B2ED-1F984AD20DC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FDDB7149-5BEA-4359-893C-DB62B4E3B76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34561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058CB-47B0-4A62-A33D-02CD109A432F}"/>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id="{2B926838-3C6F-4B56-8D62-366C76056BB4}"/>
              </a:ext>
            </a:extLst>
          </p:cNvPr>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a16="http://schemas.microsoft.com/office/drawing/2014/main" id="{09DCF22A-A908-4E20-8C13-3A4ED23692C9}"/>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3C9F34B5-F3A2-4CA9-B7B4-3E64E9D38F9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2CFC41CD-714D-48C4-9160-41B25CAF0F3E}"/>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3200FC8E-ADE2-43AC-9CFD-58D42C29232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578822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A8600-540E-4D90-8D2F-2FE49735FA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D80317-2ED6-40DB-850E-9D434358121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031318-FAD0-4A0A-B9C6-FC0F733DCFB5}"/>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C6F1F9DA-B98A-4C66-9936-907196F692B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09882D2D-65F2-4E1E-9C5D-E6783BF00123}"/>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085167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E31B67-DA0C-42C7-8ADE-EE93EF1836EF}"/>
              </a:ext>
            </a:extLst>
          </p:cNvPr>
          <p:cNvSpPr>
            <a:spLocks noGrp="1"/>
          </p:cNvSpPr>
          <p:nvPr>
            <p:ph type="title" orient="vert"/>
          </p:nvPr>
        </p:nvSpPr>
        <p:spPr>
          <a:xfrm>
            <a:off x="17449800" y="730250"/>
            <a:ext cx="5257800"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9DCADB-C930-46E6-A558-239043E4EAAA}"/>
              </a:ext>
            </a:extLst>
          </p:cNvPr>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1B24FD-3C2F-4054-B757-95A270B0E6C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10/4/2022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8BFC631A-531D-4ECE-BAF9-F6BAA009186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645C1D95-0CD2-4FE7-BB5B-701427C0B278}"/>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99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theme" Target="../theme/theme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2F3CB8-CEC7-44B3-A62D-A8EFE6959252}"/>
              </a:ext>
            </a:extLst>
          </p:cNvPr>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F77EFB-A5E3-48AF-9D42-02E8A5EA3405}"/>
              </a:ext>
            </a:extLst>
          </p:cNvPr>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5EAA4E-2C59-48A7-AFF5-000F8C0D79B6}"/>
              </a:ext>
            </a:extLst>
          </p:cNvPr>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pPr defTabSz="1828800" hangingPunct="1"/>
            <a:fld id="{1FD7FED3-E142-4B83-A868-C440ECF9195E}" type="datetimeFigureOut">
              <a:rPr lang="en-US" kern="1200" smtClean="0">
                <a:solidFill>
                  <a:prstClr val="black">
                    <a:tint val="75000"/>
                  </a:prstClr>
                </a:solidFill>
              </a:rPr>
              <a:pPr defTabSz="1828800" hangingPunct="1"/>
              <a:t>10/4/2022</a:t>
            </a:fld>
            <a:endParaRPr lang="en-US" kern="1200">
              <a:solidFill>
                <a:prstClr val="black">
                  <a:tint val="75000"/>
                </a:prstClr>
              </a:solidFill>
            </a:endParaRPr>
          </a:p>
        </p:txBody>
      </p:sp>
      <p:sp>
        <p:nvSpPr>
          <p:cNvPr id="5" name="Footer Placeholder 4">
            <a:extLst>
              <a:ext uri="{FF2B5EF4-FFF2-40B4-BE49-F238E27FC236}">
                <a16:creationId xmlns:a16="http://schemas.microsoft.com/office/drawing/2014/main" id="{33204685-20F4-48F1-872F-2C242FA60A4A}"/>
              </a:ext>
            </a:extLst>
          </p:cNvPr>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pPr defTabSz="1828800" hangingPunct="1"/>
            <a:endParaRPr lang="en-US" kern="1200">
              <a:solidFill>
                <a:prstClr val="black">
                  <a:tint val="75000"/>
                </a:prstClr>
              </a:solidFill>
            </a:endParaRPr>
          </a:p>
        </p:txBody>
      </p:sp>
      <p:sp>
        <p:nvSpPr>
          <p:cNvPr id="6" name="Slide Number Placeholder 5">
            <a:extLst>
              <a:ext uri="{FF2B5EF4-FFF2-40B4-BE49-F238E27FC236}">
                <a16:creationId xmlns:a16="http://schemas.microsoft.com/office/drawing/2014/main" id="{9CB6544F-39BD-4A1F-8185-0128E41627A7}"/>
              </a:ext>
            </a:extLst>
          </p:cNvPr>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pPr defTabSz="1828800" hangingPunct="1"/>
            <a:fld id="{3DEC7AD9-915D-4FB9-80A9-751BAC31E532}" type="slidenum">
              <a:rPr lang="en-US" kern="1200" smtClean="0">
                <a:solidFill>
                  <a:prstClr val="black">
                    <a:tint val="75000"/>
                  </a:prstClr>
                </a:solidFill>
              </a:rPr>
              <a:pPr defTabSz="1828800" hangingPunct="1"/>
              <a:t>‹#›</a:t>
            </a:fld>
            <a:endParaRPr lang="en-US" kern="1200">
              <a:solidFill>
                <a:prstClr val="black">
                  <a:tint val="75000"/>
                </a:prstClr>
              </a:solidFill>
            </a:endParaRPr>
          </a:p>
        </p:txBody>
      </p:sp>
    </p:spTree>
    <p:extLst>
      <p:ext uri="{BB962C8B-B14F-4D97-AF65-F5344CB8AC3E}">
        <p14:creationId xmlns:p14="http://schemas.microsoft.com/office/powerpoint/2010/main" val="1855848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7.PNG"/><Relationship Id="rId2" Type="http://schemas.openxmlformats.org/officeDocument/2006/relationships/video" Target="../media/media1.gif"/><Relationship Id="rId1" Type="http://schemas.microsoft.com/office/2007/relationships/media" Target="../media/media1.gif"/><Relationship Id="rId6" Type="http://schemas.openxmlformats.org/officeDocument/2006/relationships/image" Target="../media/image16.png"/><Relationship Id="rId5" Type="http://schemas.openxmlformats.org/officeDocument/2006/relationships/image" Target="../media/image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hyperlink" Target="https://drive.google.com/file/d/1hS0Oq62-42CmGgX4vucoPuWiuLwkhLZj/view?usp=sharing"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a:solidFill>
                  <a:schemeClr val="bg1"/>
                </a:solidFill>
                <a:latin typeface="Helvetica" panose="020B0604020202020204" pitchFamily="34" charset="0"/>
                <a:ea typeface="Calibri"/>
                <a:cs typeface="Helvetica" panose="020B0604020202020204" pitchFamily="34" charset="0"/>
                <a:sym typeface="Calibri"/>
              </a:rPr>
              <a:t>Building Functionality in UE4</a:t>
            </a: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r>
              <a:rPr lang="en-US" sz="12000" cap="all" dirty="0">
                <a:solidFill>
                  <a:srgbClr val="FFD966"/>
                </a:solidFill>
                <a:latin typeface="Helvetica" panose="020B0604020202020204" pitchFamily="34" charset="0"/>
                <a:ea typeface="Calibri"/>
                <a:cs typeface="Helvetica" panose="020B0604020202020204" pitchFamily="34" charset="0"/>
                <a:sym typeface="Calibri"/>
              </a:rPr>
              <a:t>gameplay scripting</a:t>
            </a:r>
          </a:p>
        </p:txBody>
      </p:sp>
    </p:spTree>
    <p:extLst>
      <p:ext uri="{BB962C8B-B14F-4D97-AF65-F5344CB8AC3E}">
        <p14:creationId xmlns:p14="http://schemas.microsoft.com/office/powerpoint/2010/main" val="33412546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8073" t="9706"/>
          <a:stretch/>
        </p:blipFill>
        <p:spPr>
          <a:xfrm>
            <a:off x="0" y="-83976"/>
            <a:ext cx="24113412" cy="13799976"/>
          </a:xfrm>
          <a:prstGeom prst="rect">
            <a:avLst/>
          </a:prstGeom>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718755"/>
            <a:ext cx="7008270"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 Class Editor: The Event Graph</a:t>
            </a:r>
            <a:endParaRPr sz="3600" cap="all" dirty="0"/>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225702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Red nodes represent Inputs and Events. When the Jump button is pressed, the </a:t>
            </a:r>
            <a:r>
              <a:rPr lang="en-AU" sz="2800" dirty="0" smtClean="0"/>
              <a:t>“</a:t>
            </a:r>
            <a:r>
              <a:rPr lang="en-AU" sz="2800" dirty="0" err="1" smtClean="0"/>
              <a:t>InputAction</a:t>
            </a:r>
            <a:r>
              <a:rPr lang="en-AU" sz="2800" dirty="0" smtClean="0"/>
              <a:t> Jump” </a:t>
            </a:r>
            <a:r>
              <a:rPr lang="en-AU" sz="2800" dirty="0"/>
              <a:t>event will fire, calling the jump function. When it’s released, the </a:t>
            </a:r>
            <a:r>
              <a:rPr lang="en-AU" sz="2800" dirty="0" smtClean="0"/>
              <a:t>“Stop Jumping” </a:t>
            </a:r>
            <a:r>
              <a:rPr lang="en-AU" sz="2800" dirty="0"/>
              <a:t>function will be called</a:t>
            </a:r>
            <a:r>
              <a:rPr lang="en-AU" sz="2800" dirty="0" smtClean="0"/>
              <a:t>.</a:t>
            </a:r>
            <a:endParaRPr lang="en-AU"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2078090933"/>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AU" sz="6000" dirty="0"/>
              <a:t>The Fundamentals</a:t>
            </a:r>
            <a:endParaRPr sz="6000" dirty="0"/>
          </a:p>
        </p:txBody>
      </p:sp>
      <p:sp>
        <p:nvSpPr>
          <p:cNvPr id="45" name="AEVER"/>
          <p:cNvSpPr txBox="1"/>
          <p:nvPr/>
        </p:nvSpPr>
        <p:spPr>
          <a:xfrm>
            <a:off x="4220277" y="5638702"/>
            <a:ext cx="1594346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Gameplay Scripting</a:t>
            </a:r>
            <a:endParaRPr sz="8000" cap="all" dirty="0">
              <a:solidFill>
                <a:srgbClr val="FFD966"/>
              </a:solidFill>
            </a:endParaRPr>
          </a:p>
        </p:txBody>
      </p:sp>
    </p:spTree>
    <p:extLst>
      <p:ext uri="{BB962C8B-B14F-4D97-AF65-F5344CB8AC3E}">
        <p14:creationId xmlns:p14="http://schemas.microsoft.com/office/powerpoint/2010/main" val="4188380097"/>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C6DEFD-D538-45D9-AC7E-48B02D223F77}"/>
              </a:ext>
            </a:extLst>
          </p:cNvPr>
          <p:cNvPicPr>
            <a:picLocks noChangeAspect="1"/>
          </p:cNvPicPr>
          <p:nvPr/>
        </p:nvPicPr>
        <p:blipFill rotWithShape="1">
          <a:blip r:embed="rId2">
            <a:extLst>
              <a:ext uri="{28A0092B-C50C-407E-A947-70E740481C1C}">
                <a14:useLocalDpi xmlns:a14="http://schemas.microsoft.com/office/drawing/2010/main" val="0"/>
              </a:ext>
            </a:extLst>
          </a:blip>
          <a:srcRect t="1243" b="3026"/>
          <a:stretch/>
        </p:blipFill>
        <p:spPr>
          <a:xfrm>
            <a:off x="0" y="0"/>
            <a:ext cx="24384000" cy="13716000"/>
          </a:xfrm>
          <a:prstGeom prst="rect">
            <a:avLst/>
          </a:prstGeom>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5" y="5083155"/>
            <a:ext cx="7004304" cy="35496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a:t>Construction Script </a:t>
            </a:r>
            <a:r>
              <a:rPr lang="en-AU" sz="2800" dirty="0"/>
              <a:t>executes script when an actor is added to the world. This means it can be used for providing intelligent </a:t>
            </a:r>
            <a:r>
              <a:rPr lang="en-AU" sz="2800" dirty="0" err="1" smtClean="0"/>
              <a:t>behavior</a:t>
            </a:r>
            <a:r>
              <a:rPr lang="en-AU" sz="2800" dirty="0" smtClean="0"/>
              <a:t> </a:t>
            </a:r>
            <a:r>
              <a:rPr lang="en-AU" sz="2800" dirty="0"/>
              <a:t>within the editor. For instance, a construction script may be used to automatically assemble a fence between two locations or to automatically place a light on the ceiling of an environment</a:t>
            </a:r>
            <a:r>
              <a:rPr lang="en-AU" sz="2800" dirty="0" smtClean="0"/>
              <a:t>.</a:t>
            </a:r>
            <a:endParaRPr lang="en-AU" sz="2800" dirty="0"/>
          </a:p>
        </p:txBody>
      </p:sp>
      <p:sp>
        <p:nvSpPr>
          <p:cNvPr id="12" name="The Picture slide"/>
          <p:cNvSpPr txBox="1"/>
          <p:nvPr/>
        </p:nvSpPr>
        <p:spPr>
          <a:xfrm>
            <a:off x="2794815" y="3118458"/>
            <a:ext cx="7082914"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Blueprints: </a:t>
            </a:r>
          </a:p>
          <a:p>
            <a:pPr algn="l"/>
            <a:r>
              <a:rPr lang="en-US" sz="3600" cap="all" dirty="0" smtClean="0"/>
              <a:t>Construction </a:t>
            </a:r>
            <a:r>
              <a:rPr lang="en-US" sz="3600" cap="all" dirty="0"/>
              <a:t>Scripts</a:t>
            </a:r>
            <a:endParaRPr sz="3600" cap="all" dirty="0"/>
          </a:p>
        </p:txBody>
      </p:sp>
      <p:sp>
        <p:nvSpPr>
          <p:cNvPr id="13" name="Rectangle"/>
          <p:cNvSpPr/>
          <p:nvPr/>
        </p:nvSpPr>
        <p:spPr>
          <a:xfrm>
            <a:off x="2794815" y="4645242"/>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776819354"/>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8" name="Picture 2" descr="https://docs.unrealengine.com/latest/images/Engine/Blueprints/Editor/BlueprintEditor_Windows.png">
            <a:extLst>
              <a:ext uri="{FF2B5EF4-FFF2-40B4-BE49-F238E27FC236}">
                <a16:creationId xmlns:a16="http://schemas.microsoft.com/office/drawing/2014/main" id="{EEE7BB95-8E0B-4F88-BC5B-70CBF4B3F6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4384002" cy="13716000"/>
          </a:xfrm>
          <a:prstGeom prst="rect">
            <a:avLst/>
          </a:prstGeom>
          <a:ln w="6350">
            <a:solidFill>
              <a:schemeClr val="tx1"/>
            </a:solid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5" y="5070614"/>
            <a:ext cx="7004304" cy="612648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smtClean="0"/>
              <a:t>The </a:t>
            </a:r>
            <a:r>
              <a:rPr lang="en-AU" sz="2800" b="1" dirty="0" smtClean="0"/>
              <a:t>Event Graph </a:t>
            </a:r>
            <a:r>
              <a:rPr lang="en-AU" sz="2800" dirty="0" smtClean="0"/>
              <a:t>of a Blueprint contains a node graph that uses events and function calls to perform actions in response to gameplay events associated with the Blueprint.</a:t>
            </a:r>
            <a:endParaRPr lang="en-US" sz="2800" dirty="0" smtClean="0"/>
          </a:p>
          <a:p>
            <a:r>
              <a:rPr lang="en-US" sz="2800" dirty="0" smtClean="0"/>
              <a:t> </a:t>
            </a:r>
          </a:p>
          <a:p>
            <a:r>
              <a:rPr lang="en-AU" sz="2800" dirty="0" smtClean="0"/>
              <a:t>The graph is used to add functionality that is common to all instances of a Blueprint. It is where interactivity and dynamic responses are set up. When a developer right-clicks in the graph panel, a context-sensitive menu will appear that shows all options that can be used </a:t>
            </a:r>
            <a:r>
              <a:rPr lang="en-AU" sz="2800" smtClean="0"/>
              <a:t>based on </a:t>
            </a:r>
            <a:r>
              <a:rPr lang="en-AU" sz="2800" dirty="0" smtClean="0"/>
              <a:t>the existing selection.</a:t>
            </a:r>
            <a:endParaRPr lang="en-AU" sz="2800" dirty="0"/>
          </a:p>
        </p:txBody>
      </p:sp>
      <p:sp>
        <p:nvSpPr>
          <p:cNvPr id="12" name="The Picture slide"/>
          <p:cNvSpPr txBox="1"/>
          <p:nvPr/>
        </p:nvSpPr>
        <p:spPr>
          <a:xfrm>
            <a:off x="2794815" y="3118458"/>
            <a:ext cx="7082914"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Blueprints: </a:t>
            </a:r>
          </a:p>
          <a:p>
            <a:pPr algn="l"/>
            <a:r>
              <a:rPr lang="en-US" sz="3600" cap="all" dirty="0" smtClean="0"/>
              <a:t>The Event </a:t>
            </a:r>
            <a:r>
              <a:rPr lang="en-US" sz="3600" cap="all" dirty="0"/>
              <a:t>Graph</a:t>
            </a:r>
            <a:endParaRPr sz="3600" cap="all" dirty="0"/>
          </a:p>
        </p:txBody>
      </p:sp>
      <p:sp>
        <p:nvSpPr>
          <p:cNvPr id="13" name="Rectangle"/>
          <p:cNvSpPr/>
          <p:nvPr/>
        </p:nvSpPr>
        <p:spPr>
          <a:xfrm>
            <a:off x="2869459" y="4611876"/>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373297563"/>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id="{E74D0490-65C2-4FD2-AC0A-DE3BF7D1F01B}"/>
              </a:ext>
            </a:extLst>
          </p:cNvPr>
          <p:cNvPicPr>
            <a:picLocks noChangeAspect="1"/>
          </p:cNvPicPr>
          <p:nvPr/>
        </p:nvPicPr>
        <p:blipFill rotWithShape="1">
          <a:blip r:embed="rId2">
            <a:extLst/>
          </a:blip>
          <a:srcRect r="21866"/>
          <a:stretch/>
        </p:blipFill>
        <p:spPr>
          <a:xfrm>
            <a:off x="366753" y="346273"/>
            <a:ext cx="16220915" cy="13023601"/>
          </a:xfrm>
          <a:prstGeom prst="rect">
            <a:avLst/>
          </a:prstGeom>
          <a:ln w="12700">
            <a:miter lim="400000"/>
          </a:ln>
        </p:spPr>
      </p:pic>
      <p:sp>
        <p:nvSpPr>
          <p:cNvPr id="13" name="The Picture slide"/>
          <p:cNvSpPr txBox="1"/>
          <p:nvPr/>
        </p:nvSpPr>
        <p:spPr>
          <a:xfrm>
            <a:off x="16955248" y="1663314"/>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Basic Functionality: Components</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650867"/>
            <a:ext cx="7008270" cy="738150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A Blueprint can be made up of multiple components, each adding functionality to a single final asset.</a:t>
            </a:r>
            <a:endParaRPr lang="en-US" sz="2800" dirty="0"/>
          </a:p>
          <a:p>
            <a:r>
              <a:rPr lang="en-US" sz="2800" dirty="0"/>
              <a:t> </a:t>
            </a:r>
          </a:p>
          <a:p>
            <a:r>
              <a:rPr lang="en-AU" sz="2800" dirty="0"/>
              <a:t>This Blueprint includes four </a:t>
            </a:r>
            <a:r>
              <a:rPr lang="en-AU" sz="2800" dirty="0" smtClean="0"/>
              <a:t>components:</a:t>
            </a:r>
          </a:p>
          <a:p>
            <a:endParaRPr lang="en-AU" sz="2800" dirty="0" smtClean="0"/>
          </a:p>
          <a:p>
            <a:pPr marL="457200" lvl="0" indent="-457200">
              <a:spcAft>
                <a:spcPts val="1000"/>
              </a:spcAft>
              <a:buFont typeface="Arial" panose="020B0604020202020204" pitchFamily="34" charset="0"/>
              <a:buChar char="•"/>
            </a:pPr>
            <a:r>
              <a:rPr lang="en-AU" sz="2800" dirty="0"/>
              <a:t>A </a:t>
            </a:r>
            <a:r>
              <a:rPr lang="en-AU" sz="2800" b="1" dirty="0"/>
              <a:t>scene component </a:t>
            </a:r>
            <a:r>
              <a:rPr lang="en-AU" sz="2800" dirty="0"/>
              <a:t>that acts as a root location from which everything else is </a:t>
            </a:r>
            <a:r>
              <a:rPr lang="en-AU" sz="2800" dirty="0" smtClean="0"/>
              <a:t>placed</a:t>
            </a:r>
          </a:p>
          <a:p>
            <a:pPr marL="457200" indent="-457200">
              <a:spcAft>
                <a:spcPts val="1000"/>
              </a:spcAft>
              <a:buFont typeface="Arial" panose="020B0604020202020204" pitchFamily="34" charset="0"/>
              <a:buChar char="•"/>
            </a:pPr>
            <a:r>
              <a:rPr lang="en-AU" sz="2800" dirty="0"/>
              <a:t>A </a:t>
            </a:r>
            <a:r>
              <a:rPr lang="en-AU" sz="2800" b="1" dirty="0"/>
              <a:t>static mesh component </a:t>
            </a:r>
            <a:r>
              <a:rPr lang="en-AU" sz="2800" dirty="0"/>
              <a:t>that represents the 3D model of the </a:t>
            </a:r>
            <a:r>
              <a:rPr lang="en-AU" sz="2800" dirty="0" smtClean="0"/>
              <a:t>light</a:t>
            </a:r>
          </a:p>
          <a:p>
            <a:pPr marL="457200" lvl="0" indent="-457200">
              <a:spcAft>
                <a:spcPts val="1000"/>
              </a:spcAft>
              <a:buFont typeface="Arial" panose="020B0604020202020204" pitchFamily="34" charset="0"/>
              <a:buChar char="•"/>
            </a:pPr>
            <a:r>
              <a:rPr lang="en-AU" sz="2800" dirty="0"/>
              <a:t>A </a:t>
            </a:r>
            <a:r>
              <a:rPr lang="en-AU" sz="2800" b="1" dirty="0"/>
              <a:t>point light component </a:t>
            </a:r>
            <a:r>
              <a:rPr lang="en-AU" sz="2800" dirty="0"/>
              <a:t>to emit light into the </a:t>
            </a:r>
            <a:r>
              <a:rPr lang="en-AU" sz="2800" dirty="0" smtClean="0"/>
              <a:t>scene</a:t>
            </a:r>
          </a:p>
          <a:p>
            <a:pPr marL="457200" indent="-457200">
              <a:buFont typeface="Arial" panose="020B0604020202020204" pitchFamily="34" charset="0"/>
              <a:buChar char="•"/>
            </a:pPr>
            <a:r>
              <a:rPr lang="en-AU" sz="2800" dirty="0"/>
              <a:t>A </a:t>
            </a:r>
            <a:r>
              <a:rPr lang="en-AU" sz="2800" b="1" dirty="0"/>
              <a:t>box collision component </a:t>
            </a:r>
            <a:r>
              <a:rPr lang="en-AU" sz="2800" dirty="0"/>
              <a:t>to detect when a player is standing under or near the </a:t>
            </a:r>
            <a:r>
              <a:rPr lang="en-AU" sz="2800" dirty="0" smtClean="0"/>
              <a:t>light</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Identifying components</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9" name="Picture 8">
            <a:extLst>
              <a:ext uri="{FF2B5EF4-FFF2-40B4-BE49-F238E27FC236}">
                <a16:creationId xmlns:a16="http://schemas.microsoft.com/office/drawing/2014/main" id="{FF7AE33F-8788-429F-A2B6-9E740294988C}"/>
              </a:ext>
            </a:extLst>
          </p:cNvPr>
          <p:cNvPicPr>
            <a:picLocks noChangeAspect="1"/>
          </p:cNvPicPr>
          <p:nvPr/>
        </p:nvPicPr>
        <p:blipFill>
          <a:blip r:embed="rId4"/>
          <a:stretch>
            <a:fillRect/>
          </a:stretch>
        </p:blipFill>
        <p:spPr>
          <a:xfrm>
            <a:off x="970814" y="3783371"/>
            <a:ext cx="15012792" cy="6149404"/>
          </a:xfrm>
          <a:prstGeom prst="rect">
            <a:avLst/>
          </a:prstGeom>
        </p:spPr>
      </p:pic>
    </p:spTree>
    <p:extLst>
      <p:ext uri="{BB962C8B-B14F-4D97-AF65-F5344CB8AC3E}">
        <p14:creationId xmlns:p14="http://schemas.microsoft.com/office/powerpoint/2010/main" val="1134978877"/>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id="{E74D0490-65C2-4FD2-AC0A-DE3BF7D1F01B}"/>
              </a:ext>
            </a:extLst>
          </p:cNvPr>
          <p:cNvPicPr>
            <a:picLocks noChangeAspect="1"/>
          </p:cNvPicPr>
          <p:nvPr/>
        </p:nvPicPr>
        <p:blipFill rotWithShape="1">
          <a:blip r:embed="rId2">
            <a:extLst/>
          </a:blip>
          <a:srcRect r="21866"/>
          <a:stretch/>
        </p:blipFill>
        <p:spPr>
          <a:xfrm>
            <a:off x="366753" y="346273"/>
            <a:ext cx="16220915" cy="13023601"/>
          </a:xfrm>
          <a:prstGeom prst="rect">
            <a:avLst/>
          </a:prstGeom>
          <a:ln w="12700">
            <a:miter lim="400000"/>
          </a:ln>
        </p:spPr>
      </p:pic>
      <p:sp>
        <p:nvSpPr>
          <p:cNvPr id="13" name="The Picture slide"/>
          <p:cNvSpPr txBox="1"/>
          <p:nvPr/>
        </p:nvSpPr>
        <p:spPr>
          <a:xfrm>
            <a:off x="16955248" y="1663314"/>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Basic Functionality: Events</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3576336"/>
            <a:ext cx="7008270" cy="398057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has two default events associated with A</a:t>
            </a:r>
            <a:r>
              <a:rPr lang="en-AU" sz="2800" dirty="0" smtClean="0"/>
              <a:t>ctors:</a:t>
            </a:r>
            <a:endParaRPr lang="en-AU" sz="2800" dirty="0"/>
          </a:p>
          <a:p>
            <a:endParaRPr lang="en-AU" sz="2800" dirty="0"/>
          </a:p>
          <a:p>
            <a:pPr marL="457200" indent="-457200">
              <a:buFont typeface="Arial" panose="020B0604020202020204" pitchFamily="34" charset="0"/>
              <a:buChar char="•"/>
            </a:pPr>
            <a:r>
              <a:rPr lang="en-AU" sz="2800" b="1" dirty="0" err="1"/>
              <a:t>ActorBeginOverlap</a:t>
            </a:r>
            <a:r>
              <a:rPr lang="en-AU" sz="2800" dirty="0"/>
              <a:t> calls the event to turn the light on from the previous slide</a:t>
            </a:r>
            <a:r>
              <a:rPr lang="en-AU" sz="2800" dirty="0" smtClean="0"/>
              <a:t>.</a:t>
            </a:r>
            <a:endParaRPr lang="en-AU" sz="2800" dirty="0"/>
          </a:p>
          <a:p>
            <a:pPr marL="457200" indent="-457200">
              <a:buFont typeface="Arial" panose="020B0604020202020204" pitchFamily="34" charset="0"/>
              <a:buChar char="•"/>
            </a:pPr>
            <a:endParaRPr lang="en-AU" sz="2800" dirty="0"/>
          </a:p>
          <a:p>
            <a:pPr marL="457200" indent="-457200">
              <a:buFont typeface="Arial" panose="020B0604020202020204" pitchFamily="34" charset="0"/>
              <a:buChar char="•"/>
            </a:pPr>
            <a:r>
              <a:rPr lang="en-AU" sz="2800" b="1" dirty="0" err="1"/>
              <a:t>ActorBeginEndOverlap</a:t>
            </a:r>
            <a:r>
              <a:rPr lang="en-AU" sz="2800" dirty="0"/>
              <a:t> checks if there are any players nearby and, if not, calls the event to turn the light off</a:t>
            </a:r>
            <a:r>
              <a:rPr lang="en-AU" sz="2800" dirty="0" smtClean="0"/>
              <a:t>.</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537495" y="12555497"/>
            <a:ext cx="7004304"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An example of </a:t>
            </a:r>
            <a:r>
              <a:rPr lang="en-US" sz="2800" dirty="0" smtClean="0"/>
              <a:t>using Events to</a:t>
            </a:r>
          </a:p>
          <a:p>
            <a:pPr marL="0" marR="0" indent="0" algn="ctr" defTabSz="825500" rtl="0" fontAlgn="auto" latinLnBrk="0" hangingPunct="0">
              <a:lnSpc>
                <a:spcPct val="100000"/>
              </a:lnSpc>
              <a:spcBef>
                <a:spcPts val="0"/>
              </a:spcBef>
              <a:spcAft>
                <a:spcPts val="0"/>
              </a:spcAft>
              <a:buClrTx/>
              <a:buSzTx/>
              <a:buFontTx/>
              <a:buNone/>
              <a:tabLst/>
            </a:pPr>
            <a:r>
              <a:rPr lang="en-US" sz="2800" dirty="0" smtClean="0"/>
              <a:t>toggle </a:t>
            </a:r>
            <a:r>
              <a:rPr lang="en-US" sz="2800" dirty="0"/>
              <a:t>a light</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1" name="Picture 10">
            <a:extLst>
              <a:ext uri="{FF2B5EF4-FFF2-40B4-BE49-F238E27FC236}">
                <a16:creationId xmlns:a16="http://schemas.microsoft.com/office/drawing/2014/main" id="{ABA6562B-EDC4-4175-B7EC-4CD4CA3FF376}"/>
              </a:ext>
            </a:extLst>
          </p:cNvPr>
          <p:cNvPicPr>
            <a:picLocks noChangeAspect="1"/>
          </p:cNvPicPr>
          <p:nvPr/>
        </p:nvPicPr>
        <p:blipFill>
          <a:blip r:embed="rId4"/>
          <a:stretch>
            <a:fillRect/>
          </a:stretch>
        </p:blipFill>
        <p:spPr>
          <a:xfrm>
            <a:off x="921104" y="4419790"/>
            <a:ext cx="15112212" cy="4876566"/>
          </a:xfrm>
          <a:prstGeom prst="rect">
            <a:avLst/>
          </a:prstGeom>
          <a:ln w="6350">
            <a:solidFill>
              <a:schemeClr val="tx1"/>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2369988408"/>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id="{E74D0490-65C2-4FD2-AC0A-DE3BF7D1F01B}"/>
              </a:ext>
            </a:extLst>
          </p:cNvPr>
          <p:cNvPicPr>
            <a:picLocks noChangeAspect="1"/>
          </p:cNvPicPr>
          <p:nvPr/>
        </p:nvPicPr>
        <p:blipFill rotWithShape="1">
          <a:blip r:embed="rId2">
            <a:extLst/>
          </a:blip>
          <a:srcRect r="21866"/>
          <a:stretch/>
        </p:blipFill>
        <p:spPr>
          <a:xfrm>
            <a:off x="366753" y="346273"/>
            <a:ext cx="16220915" cy="13023601"/>
          </a:xfrm>
          <a:prstGeom prst="rect">
            <a:avLst/>
          </a:prstGeom>
          <a:ln w="12700">
            <a:miter lim="400000"/>
          </a:ln>
        </p:spPr>
      </p:pic>
      <p:sp>
        <p:nvSpPr>
          <p:cNvPr id="13" name="The Picture slide"/>
          <p:cNvSpPr txBox="1"/>
          <p:nvPr/>
        </p:nvSpPr>
        <p:spPr>
          <a:xfrm>
            <a:off x="16955248" y="1663314"/>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Basic Functionality: Custom Events</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55248" y="3601247"/>
            <a:ext cx="7008270" cy="3118803"/>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has two custom events</a:t>
            </a:r>
            <a:r>
              <a:rPr lang="en-AU" sz="2800" dirty="0" smtClean="0"/>
              <a:t>:</a:t>
            </a:r>
            <a:endParaRPr lang="en-AU" sz="2800" dirty="0"/>
          </a:p>
          <a:p>
            <a:endParaRPr lang="en-AU" sz="2800" dirty="0"/>
          </a:p>
          <a:p>
            <a:pPr marL="457200" indent="-457200">
              <a:buFont typeface="Arial" panose="020B0604020202020204" pitchFamily="34" charset="0"/>
              <a:buChar char="•"/>
            </a:pPr>
            <a:r>
              <a:rPr lang="en-AU" sz="2800" b="1" dirty="0" err="1"/>
              <a:t>TurnLightOn</a:t>
            </a:r>
            <a:r>
              <a:rPr lang="en-AU" sz="2800" b="1" dirty="0"/>
              <a:t> </a:t>
            </a:r>
            <a:r>
              <a:rPr lang="en-AU" sz="2800" dirty="0"/>
              <a:t>sets the light intensity to a value set in the Brightness </a:t>
            </a:r>
            <a:r>
              <a:rPr lang="en-AU" sz="2800" dirty="0" smtClean="0"/>
              <a:t>variable.</a:t>
            </a:r>
          </a:p>
          <a:p>
            <a:pPr marL="457200" indent="-457200">
              <a:buFont typeface="Arial" panose="020B0604020202020204" pitchFamily="34" charset="0"/>
              <a:buChar char="•"/>
            </a:pPr>
            <a:endParaRPr lang="en-AU" sz="2800" dirty="0" smtClean="0"/>
          </a:p>
          <a:p>
            <a:pPr marL="457200" indent="-457200">
              <a:buFont typeface="Arial" panose="020B0604020202020204" pitchFamily="34" charset="0"/>
              <a:buChar char="•"/>
            </a:pPr>
            <a:r>
              <a:rPr lang="en-AU" sz="2800" b="1" dirty="0" err="1"/>
              <a:t>TurnLightOff</a:t>
            </a:r>
            <a:r>
              <a:rPr lang="en-AU" sz="2800" b="1" dirty="0"/>
              <a:t> </a:t>
            </a:r>
            <a:r>
              <a:rPr lang="en-AU" sz="2800" dirty="0"/>
              <a:t>sets the light intensity to </a:t>
            </a:r>
            <a:r>
              <a:rPr lang="en-AU" sz="2800" dirty="0" smtClean="0"/>
              <a:t>0.</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Custom Event examples</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9" name="Picture 8">
            <a:extLst>
              <a:ext uri="{FF2B5EF4-FFF2-40B4-BE49-F238E27FC236}">
                <a16:creationId xmlns:a16="http://schemas.microsoft.com/office/drawing/2014/main" id="{7934DEEE-7731-4E77-83C0-245E23B11540}"/>
              </a:ext>
            </a:extLst>
          </p:cNvPr>
          <p:cNvPicPr>
            <a:picLocks noChangeAspect="1"/>
          </p:cNvPicPr>
          <p:nvPr/>
        </p:nvPicPr>
        <p:blipFill>
          <a:blip r:embed="rId4"/>
          <a:stretch>
            <a:fillRect/>
          </a:stretch>
        </p:blipFill>
        <p:spPr>
          <a:xfrm>
            <a:off x="3170058" y="3930759"/>
            <a:ext cx="10614304" cy="5854627"/>
          </a:xfrm>
          <a:prstGeom prst="rect">
            <a:avLst/>
          </a:prstGeom>
          <a:ln w="6350">
            <a:solidFill>
              <a:schemeClr val="tx1"/>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3674681444"/>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id="{E74D0490-65C2-4FD2-AC0A-DE3BF7D1F01B}"/>
              </a:ext>
            </a:extLst>
          </p:cNvPr>
          <p:cNvPicPr>
            <a:picLocks noChangeAspect="1"/>
          </p:cNvPicPr>
          <p:nvPr/>
        </p:nvPicPr>
        <p:blipFill rotWithShape="1">
          <a:blip r:embed="rId4">
            <a:extLst/>
          </a:blip>
          <a:srcRect r="21866"/>
          <a:stretch/>
        </p:blipFill>
        <p:spPr>
          <a:xfrm>
            <a:off x="366753" y="346273"/>
            <a:ext cx="16220915" cy="13023601"/>
          </a:xfrm>
          <a:prstGeom prst="rect">
            <a:avLst/>
          </a:prstGeom>
          <a:ln w="12700">
            <a:miter lim="400000"/>
          </a:ln>
        </p:spPr>
      </p:pic>
      <p:sp>
        <p:nvSpPr>
          <p:cNvPr id="13" name="The Picture slide"/>
          <p:cNvSpPr txBox="1"/>
          <p:nvPr/>
        </p:nvSpPr>
        <p:spPr>
          <a:xfrm>
            <a:off x="16955248" y="1663314"/>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Basic Functionality: </a:t>
            </a:r>
          </a:p>
          <a:p>
            <a:pPr algn="l"/>
            <a:r>
              <a:rPr lang="en-US" sz="3600" cap="all" dirty="0"/>
              <a:t>Light Placement Example</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576336"/>
            <a:ext cx="7008270" cy="52732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In this example, the </a:t>
            </a:r>
            <a:r>
              <a:rPr lang="en-AU" sz="2800" b="1" dirty="0"/>
              <a:t>Construction Script </a:t>
            </a:r>
            <a:r>
              <a:rPr lang="en-AU" sz="2800" dirty="0"/>
              <a:t>is being used to automatically place the light on the surface of the roof. If there is a surface within </a:t>
            </a:r>
            <a:r>
              <a:rPr lang="en-AU" sz="2800" dirty="0" smtClean="0"/>
              <a:t>1m </a:t>
            </a:r>
            <a:r>
              <a:rPr lang="en-AU" sz="2800" dirty="0"/>
              <a:t>above the actor it will automatically move the light mesh to snap to the surface.</a:t>
            </a:r>
            <a:endParaRPr lang="en-US" sz="2800" dirty="0"/>
          </a:p>
          <a:p>
            <a:r>
              <a:rPr lang="en-US" sz="2800" dirty="0"/>
              <a:t> </a:t>
            </a:r>
          </a:p>
          <a:p>
            <a:r>
              <a:rPr lang="en-AU" sz="2800" dirty="0"/>
              <a:t>When the </a:t>
            </a:r>
            <a:r>
              <a:rPr lang="en-AU" sz="2800" dirty="0" smtClean="0"/>
              <a:t>Construction Script </a:t>
            </a:r>
            <a:r>
              <a:rPr lang="en-AU" sz="2800" dirty="0"/>
              <a:t>is run, this light traces upward to see if there’s a surface. If there is, it moves the ceiling light mesh to that surface for realistic auto-placement</a:t>
            </a:r>
            <a:r>
              <a:rPr lang="en-AU" sz="2800" dirty="0" smtClean="0"/>
              <a:t>.</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sym typeface="Helvetica Light"/>
              </a:rPr>
              <a:t>The Construction Script in action</a:t>
            </a:r>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1" name="ConstructionScriptDemo">
            <a:hlinkClick r:id="" action="ppaction://media"/>
            <a:extLst>
              <a:ext uri="{FF2B5EF4-FFF2-40B4-BE49-F238E27FC236}">
                <a16:creationId xmlns:a16="http://schemas.microsoft.com/office/drawing/2014/main" id="{1E9F66CA-7B61-49CC-8BE2-6EC700E8E29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775270" y="604247"/>
            <a:ext cx="5403880" cy="4967936"/>
          </a:xfrm>
          <a:prstGeom prst="rect">
            <a:avLst/>
          </a:prstGeom>
          <a:solidFill>
            <a:srgbClr val="4F81BD"/>
          </a:solidFill>
          <a:ln>
            <a:noFill/>
          </a:ln>
          <a:effectLst>
            <a:innerShdw blurRad="469900">
              <a:srgbClr val="000000">
                <a:alpha val="86000"/>
              </a:srgbClr>
            </a:innerShdw>
          </a:effectLst>
          <a:scene3d>
            <a:camera prst="orthographicFront"/>
            <a:lightRig rig="soft" dir="t"/>
          </a:scene3d>
          <a:sp3d/>
        </p:spPr>
      </p:pic>
      <p:pic>
        <p:nvPicPr>
          <p:cNvPr id="3" name="Picture 2">
            <a:extLst>
              <a:ext uri="{FF2B5EF4-FFF2-40B4-BE49-F238E27FC236}">
                <a16:creationId xmlns:a16="http://schemas.microsoft.com/office/drawing/2014/main" id="{41796FB1-EE8B-43B5-817D-9A90FD2E206C}"/>
              </a:ext>
            </a:extLst>
          </p:cNvPr>
          <p:cNvPicPr>
            <a:picLocks noChangeAspect="1"/>
          </p:cNvPicPr>
          <p:nvPr/>
        </p:nvPicPr>
        <p:blipFill rotWithShape="1">
          <a:blip r:embed="rId7">
            <a:extLst>
              <a:ext uri="{28A0092B-C50C-407E-A947-70E740481C1C}">
                <a14:useLocalDpi xmlns:a14="http://schemas.microsoft.com/office/drawing/2010/main" val="0"/>
              </a:ext>
            </a:extLst>
          </a:blip>
          <a:srcRect l="20984" t="13108" b="18387"/>
          <a:stretch/>
        </p:blipFill>
        <p:spPr>
          <a:xfrm>
            <a:off x="1124616" y="5830156"/>
            <a:ext cx="14383164" cy="6882810"/>
          </a:xfrm>
          <a:prstGeom prst="rect">
            <a:avLst/>
          </a:prstGeom>
        </p:spPr>
      </p:pic>
    </p:spTree>
    <p:extLst>
      <p:ext uri="{BB962C8B-B14F-4D97-AF65-F5344CB8AC3E}">
        <p14:creationId xmlns:p14="http://schemas.microsoft.com/office/powerpoint/2010/main" val="336570347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4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vol="80000">
                <p:cTn id="12" repeatCount="indefinite" fill="hold" display="0">
                  <p:stCondLst>
                    <p:cond delay="indefinite"/>
                  </p:stCondLst>
                </p:cTn>
                <p:tgtEl>
                  <p:spTgt spid="11"/>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AU" sz="6000" dirty="0"/>
              <a:t>The Gameplay Framework</a:t>
            </a:r>
            <a:endParaRPr sz="6000" dirty="0"/>
          </a:p>
        </p:txBody>
      </p:sp>
      <p:sp>
        <p:nvSpPr>
          <p:cNvPr id="45" name="AEVER"/>
          <p:cNvSpPr txBox="1"/>
          <p:nvPr/>
        </p:nvSpPr>
        <p:spPr>
          <a:xfrm>
            <a:off x="4220277" y="5638702"/>
            <a:ext cx="1594346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Gameplay Scripting</a:t>
            </a:r>
            <a:endParaRPr sz="8000" cap="all" dirty="0">
              <a:solidFill>
                <a:srgbClr val="FFD966"/>
              </a:solidFill>
            </a:endParaRPr>
          </a:p>
        </p:txBody>
      </p:sp>
    </p:spTree>
    <p:extLst>
      <p:ext uri="{BB962C8B-B14F-4D97-AF65-F5344CB8AC3E}">
        <p14:creationId xmlns:p14="http://schemas.microsoft.com/office/powerpoint/2010/main" val="4091434525"/>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88410D4-1AD7-4846-A9C0-E2A9AD3198ED}"/>
              </a:ext>
            </a:extLst>
          </p:cNvPr>
          <p:cNvPicPr>
            <a:picLocks noChangeAspect="1"/>
          </p:cNvPicPr>
          <p:nvPr/>
        </p:nvPicPr>
        <p:blipFill>
          <a:blip r:embed="rId2"/>
          <a:stretch>
            <a:fillRect/>
          </a:stretch>
        </p:blipFill>
        <p:spPr>
          <a:xfrm>
            <a:off x="-1" y="0"/>
            <a:ext cx="24382167" cy="13716000"/>
          </a:xfrm>
          <a:prstGeom prst="rect">
            <a:avLst/>
          </a:prstGeom>
          <a:ln>
            <a:noFill/>
          </a:ln>
          <a:effectLst>
            <a:outerShdw blurRad="190500" algn="tl" rotWithShape="0">
              <a:srgbClr val="000000">
                <a:alpha val="70000"/>
              </a:srgbClr>
            </a:outerShdw>
          </a:effectLst>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718754"/>
            <a:ext cx="70954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The Gameplay Framework:</a:t>
            </a:r>
          </a:p>
          <a:p>
            <a:pPr algn="l"/>
            <a:r>
              <a:rPr lang="en-US" sz="3600" cap="all" dirty="0"/>
              <a:t>Overview</a:t>
            </a:r>
            <a:endParaRPr sz="3600" cap="all" dirty="0"/>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699678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basic gameplay classes include functionality for representing players, allies, and enemies, as well as for controlling these avatars with player input or AI logic. There are also classes for creating heads-up displays </a:t>
            </a:r>
            <a:r>
              <a:rPr lang="en-AU" sz="2800" dirty="0" smtClean="0"/>
              <a:t>(HUDs) and </a:t>
            </a:r>
            <a:r>
              <a:rPr lang="en-AU" sz="2800" dirty="0"/>
              <a:t>cameras for players.</a:t>
            </a:r>
            <a:endParaRPr lang="en-US" sz="2800" dirty="0"/>
          </a:p>
          <a:p>
            <a:r>
              <a:rPr lang="en-US" sz="2800" dirty="0"/>
              <a:t> </a:t>
            </a:r>
          </a:p>
          <a:p>
            <a:r>
              <a:rPr lang="en-AU" sz="2800" dirty="0"/>
              <a:t>Finally, gameplay classes such as </a:t>
            </a:r>
            <a:r>
              <a:rPr lang="en-AU" sz="2800" b="1" dirty="0" err="1" smtClean="0"/>
              <a:t>GameMode</a:t>
            </a:r>
            <a:r>
              <a:rPr lang="en-AU" sz="2800" dirty="0"/>
              <a:t>, </a:t>
            </a:r>
            <a:r>
              <a:rPr lang="en-AU" sz="2800" b="1" dirty="0" err="1" smtClean="0"/>
              <a:t>GameState</a:t>
            </a:r>
            <a:r>
              <a:rPr lang="en-AU" sz="2800" dirty="0"/>
              <a:t>, and </a:t>
            </a:r>
            <a:r>
              <a:rPr lang="en-AU" sz="2800" b="1" dirty="0" err="1" smtClean="0"/>
              <a:t>PlayerState</a:t>
            </a:r>
            <a:r>
              <a:rPr lang="en-AU" sz="2800" dirty="0" smtClean="0"/>
              <a:t> </a:t>
            </a:r>
            <a:r>
              <a:rPr lang="en-AU" sz="2800" dirty="0"/>
              <a:t>set the rules of the game and track how the game and the players are progressing.</a:t>
            </a:r>
            <a:endParaRPr lang="en-US" sz="2800" dirty="0"/>
          </a:p>
          <a:p>
            <a:r>
              <a:rPr lang="en-US" sz="2800" dirty="0"/>
              <a:t> </a:t>
            </a:r>
          </a:p>
          <a:p>
            <a:r>
              <a:rPr lang="en-AU" sz="2800" dirty="0"/>
              <a:t>These classes all create types of </a:t>
            </a:r>
            <a:r>
              <a:rPr lang="en-AU" sz="2800" dirty="0" smtClean="0"/>
              <a:t>Actors</a:t>
            </a:r>
            <a:r>
              <a:rPr lang="en-AU" sz="2800" dirty="0"/>
              <a:t>, which can be either placed into your level or spawned when needed</a:t>
            </a:r>
            <a:r>
              <a:rPr lang="en-AU" sz="2800" dirty="0" smtClean="0"/>
              <a:t>. </a:t>
            </a:r>
            <a:endParaRPr lang="en-AU"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32612052"/>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AU" sz="6000" dirty="0"/>
              <a:t>An Introduction</a:t>
            </a:r>
            <a:endParaRPr sz="6000" dirty="0"/>
          </a:p>
        </p:txBody>
      </p:sp>
      <p:sp>
        <p:nvSpPr>
          <p:cNvPr id="45" name="AEVER"/>
          <p:cNvSpPr txBox="1"/>
          <p:nvPr/>
        </p:nvSpPr>
        <p:spPr>
          <a:xfrm>
            <a:off x="4220277" y="5638702"/>
            <a:ext cx="1594346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Gameplay Scripting</a:t>
            </a:r>
            <a:endParaRPr sz="8000" cap="all" dirty="0">
              <a:solidFill>
                <a:srgbClr val="FFD966"/>
              </a:solidFill>
            </a:endParaRPr>
          </a:p>
        </p:txBody>
      </p:sp>
    </p:spTree>
    <p:extLst>
      <p:ext uri="{BB962C8B-B14F-4D97-AF65-F5344CB8AC3E}">
        <p14:creationId xmlns:p14="http://schemas.microsoft.com/office/powerpoint/2010/main" val="3091488316"/>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Game Instance</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441146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state of the </a:t>
            </a:r>
            <a:r>
              <a:rPr lang="en-AU" sz="2800" b="1" dirty="0" err="1"/>
              <a:t>GameInstance</a:t>
            </a:r>
            <a:r>
              <a:rPr lang="en-AU" sz="2800" dirty="0"/>
              <a:t> class withstands switching of levels, game modes, pawns, </a:t>
            </a:r>
            <a:r>
              <a:rPr lang="en-AU" sz="2800" dirty="0" smtClean="0"/>
              <a:t>and so forth, </a:t>
            </a:r>
            <a:r>
              <a:rPr lang="en-AU" sz="2800" dirty="0"/>
              <a:t>where classes like </a:t>
            </a:r>
            <a:r>
              <a:rPr lang="en-AU" sz="2800" b="1" dirty="0" err="1"/>
              <a:t>GameMode</a:t>
            </a:r>
            <a:r>
              <a:rPr lang="en-AU" sz="2800" b="1" dirty="0"/>
              <a:t> </a:t>
            </a:r>
            <a:r>
              <a:rPr lang="en-AU" sz="2800" dirty="0"/>
              <a:t>or </a:t>
            </a:r>
            <a:r>
              <a:rPr lang="en-AU" sz="2800" b="1" dirty="0" err="1"/>
              <a:t>PlayerController</a:t>
            </a:r>
            <a:r>
              <a:rPr lang="en-AU" sz="2800" b="1" dirty="0"/>
              <a:t> </a:t>
            </a:r>
            <a:r>
              <a:rPr lang="en-AU" sz="2800" dirty="0"/>
              <a:t>are being reset and the data stored in those classes is removed.</a:t>
            </a:r>
            <a:endParaRPr lang="en-US" sz="2800" dirty="0"/>
          </a:p>
          <a:p>
            <a:r>
              <a:rPr lang="en-US" sz="2800" dirty="0"/>
              <a:t> </a:t>
            </a:r>
          </a:p>
          <a:p>
            <a:r>
              <a:rPr lang="en-AU" sz="2800" dirty="0"/>
              <a:t>Any data that you want to keep beyond levels and matches (for example, which player ship was selected in the main menu) you may want to store in the </a:t>
            </a:r>
            <a:r>
              <a:rPr lang="en-AU" sz="2800" dirty="0" err="1" smtClean="0"/>
              <a:t>GameInstance</a:t>
            </a:r>
            <a:r>
              <a:rPr lang="en-AU" sz="2800" dirty="0" smtClean="0"/>
              <a:t> </a:t>
            </a:r>
            <a:r>
              <a:rPr lang="en-AU" sz="2800" dirty="0"/>
              <a:t>class</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Picture 3">
            <a:extLst>
              <a:ext uri="{FF2B5EF4-FFF2-40B4-BE49-F238E27FC236}">
                <a16:creationId xmlns:a16="http://schemas.microsoft.com/office/drawing/2014/main" id="{84B1AB90-A899-4AB6-A70D-0E6FB989098E}"/>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3330258006"/>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Game Mode</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225702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err="1" smtClean="0"/>
              <a:t>GameMode</a:t>
            </a:r>
            <a:r>
              <a:rPr lang="en-AU" sz="2800" dirty="0" smtClean="0"/>
              <a:t> </a:t>
            </a:r>
            <a:r>
              <a:rPr lang="en-AU" sz="2800" dirty="0"/>
              <a:t>defines the game, including things like the game rules and win conditions. It only exists on the server. It typically should not have much data that changes during play and should not store any transient data that is being moved between clients</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id="{68785E93-D1E8-4C56-851E-C7EBE4A58E7D}"/>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2759453653"/>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Pawn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311880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a:t>Pawn </a:t>
            </a:r>
            <a:r>
              <a:rPr lang="en-AU" sz="2800" dirty="0"/>
              <a:t>class is the base class of all actors that can be controlled by players or AI. A Pawn is the physical representation of a player or AI entity within the world. This means that the Pawn </a:t>
            </a:r>
            <a:r>
              <a:rPr lang="en-AU" sz="2800" dirty="0" smtClean="0"/>
              <a:t>determines </a:t>
            </a:r>
            <a:r>
              <a:rPr lang="en-AU" sz="2800" dirty="0"/>
              <a:t>not only what the player or AI entity looks like visually but also how it interacts with the world in terms of collisions and other physical interactions</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id="{E7EE76F5-EBCB-4FF3-AFA6-30EFEE3EF904}"/>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3562192526"/>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HUD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354969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a:t>HUD</a:t>
            </a:r>
            <a:r>
              <a:rPr lang="en-AU" sz="2800" dirty="0"/>
              <a:t> is the base object for displaying elements overlaid on the screen. Every human-controlled player in the </a:t>
            </a:r>
            <a:r>
              <a:rPr lang="en-AU" sz="2800" dirty="0" smtClean="0"/>
              <a:t>game </a:t>
            </a:r>
            <a:r>
              <a:rPr lang="en-AU" sz="2800" dirty="0"/>
              <a:t>has their own instance of the </a:t>
            </a:r>
            <a:r>
              <a:rPr lang="en-AU" sz="2800" dirty="0" smtClean="0"/>
              <a:t>HUD (or AHUD, as it’s known natively) </a:t>
            </a:r>
            <a:r>
              <a:rPr lang="en-AU" sz="2800" dirty="0"/>
              <a:t>class which draws to their individual </a:t>
            </a:r>
            <a:r>
              <a:rPr lang="en-AU" sz="2800" dirty="0" smtClean="0"/>
              <a:t>Viewport</a:t>
            </a:r>
            <a:r>
              <a:rPr lang="en-AU" sz="2800" dirty="0"/>
              <a:t>. In the case of split-screen multiplayer games, multiple </a:t>
            </a:r>
            <a:r>
              <a:rPr lang="en-AU" sz="2800" dirty="0" smtClean="0"/>
              <a:t>viewports </a:t>
            </a:r>
            <a:r>
              <a:rPr lang="en-AU" sz="2800" dirty="0"/>
              <a:t>share the same screen but each HUD still draws to its own viewport</a:t>
            </a:r>
            <a:r>
              <a:rPr lang="en-AU" sz="2800" dirty="0" smtClean="0"/>
              <a:t>. </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id="{9CF01779-74DA-453C-B893-5D247D12DC1B}"/>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4268553154"/>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Player Controller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484235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A </a:t>
            </a:r>
            <a:r>
              <a:rPr lang="en-AU" sz="2800" b="1" dirty="0" err="1"/>
              <a:t>PlayerController</a:t>
            </a:r>
            <a:r>
              <a:rPr lang="en-AU" sz="2800" dirty="0"/>
              <a:t> is the interface between the Pawn and the human player controlling it. The </a:t>
            </a:r>
            <a:r>
              <a:rPr lang="en-AU" sz="2800" dirty="0" err="1"/>
              <a:t>PlayerController</a:t>
            </a:r>
            <a:r>
              <a:rPr lang="en-AU" sz="2800" dirty="0"/>
              <a:t> decides what to do and then issues commands to the Pawn.</a:t>
            </a:r>
            <a:endParaRPr lang="en-US" sz="2800" dirty="0"/>
          </a:p>
          <a:p>
            <a:r>
              <a:rPr lang="en-US" sz="2800" dirty="0"/>
              <a:t> </a:t>
            </a:r>
          </a:p>
          <a:p>
            <a:r>
              <a:rPr lang="en-AU" sz="2800" dirty="0"/>
              <a:t>Input is often put into the Player Controller class to enable the player to switch Pawns during gameplay. For instance, if a player were to enter a vehicle—a type of pawn—the player controller would simply redirect where the inputs were being sent (the newly possessed Vehicle pawn)</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id="{7553D929-251A-4C7D-8EED-16DC53C69A19}"/>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3402842211"/>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Player State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441146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A </a:t>
            </a:r>
            <a:r>
              <a:rPr lang="en-AU" sz="2800" b="1" dirty="0" err="1"/>
              <a:t>PlayerState</a:t>
            </a:r>
            <a:r>
              <a:rPr lang="en-AU" sz="2800" dirty="0"/>
              <a:t> is the state of a participant in the game such as a human player or a bot that is simulating a player. Non-player AI that exists as part of the game would not have a </a:t>
            </a:r>
            <a:r>
              <a:rPr lang="en-AU" sz="2800" dirty="0" err="1"/>
              <a:t>PlayerState</a:t>
            </a:r>
            <a:r>
              <a:rPr lang="en-AU" sz="2800" dirty="0"/>
              <a:t>.</a:t>
            </a:r>
            <a:endParaRPr lang="en-US" sz="2800" dirty="0"/>
          </a:p>
          <a:p>
            <a:r>
              <a:rPr lang="en-US" sz="2800" dirty="0"/>
              <a:t> </a:t>
            </a:r>
          </a:p>
          <a:p>
            <a:r>
              <a:rPr lang="en-AU" sz="2800" dirty="0"/>
              <a:t>Example data that would be appropriate to store here are player name, score, or potentially inventory. </a:t>
            </a:r>
            <a:r>
              <a:rPr lang="en-AU" sz="2800" dirty="0" err="1"/>
              <a:t>PlayerStates</a:t>
            </a:r>
            <a:r>
              <a:rPr lang="en-AU" sz="2800" dirty="0"/>
              <a:t> for all players exist on all machines, unlike </a:t>
            </a:r>
            <a:r>
              <a:rPr lang="en-AU" sz="2800" dirty="0" err="1"/>
              <a:t>PlayerControllers</a:t>
            </a:r>
            <a:r>
              <a:rPr lang="en-AU" sz="2800" dirty="0"/>
              <a:t>, and can replicate freely to keep things in sync</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id="{D486A097-2FA1-4451-9BE2-026AEA4831B1}"/>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1087482324"/>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Game State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225702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err="1"/>
              <a:t>GameState</a:t>
            </a:r>
            <a:r>
              <a:rPr lang="en-AU" sz="2800" dirty="0"/>
              <a:t> contains the state of the game. It may include the list of connected players and player scores. The </a:t>
            </a:r>
            <a:r>
              <a:rPr lang="en-AU" sz="2800" dirty="0" err="1"/>
              <a:t>GameState</a:t>
            </a:r>
            <a:r>
              <a:rPr lang="en-AU" sz="2800" dirty="0"/>
              <a:t> exists on the server and all clients and can replicate freely to keep all machines up to date</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id="{65823642-5BE1-4F4F-B033-8A2E92C23A0B}"/>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1896573449"/>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he Picture slide"/>
          <p:cNvSpPr txBox="1"/>
          <p:nvPr/>
        </p:nvSpPr>
        <p:spPr>
          <a:xfrm>
            <a:off x="16955248" y="2001868"/>
            <a:ext cx="7061171"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tr-TR" cap="all" dirty="0" smtClean="0"/>
              <a:t>PROTOTYPE GAME</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3576336"/>
            <a:ext cx="7008270" cy="806887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1400"/>
              </a:spcAft>
            </a:pPr>
            <a:r>
              <a:rPr lang="tr-TR" sz="2800" b="1" dirty="0" err="1" smtClean="0"/>
              <a:t>FarOut</a:t>
            </a:r>
            <a:r>
              <a:rPr lang="tr-TR" sz="2800" b="1" dirty="0" smtClean="0"/>
              <a:t> </a:t>
            </a:r>
            <a:r>
              <a:rPr lang="en-AU" sz="2800" dirty="0" smtClean="0"/>
              <a:t>is a</a:t>
            </a:r>
            <a:r>
              <a:rPr lang="tr-TR" sz="2800" dirty="0" smtClean="0"/>
              <a:t>n</a:t>
            </a:r>
            <a:r>
              <a:rPr lang="en-AU" sz="2800" dirty="0" smtClean="0"/>
              <a:t> example</a:t>
            </a:r>
            <a:r>
              <a:rPr lang="tr-TR" sz="2800" dirty="0" smtClean="0"/>
              <a:t> </a:t>
            </a:r>
            <a:r>
              <a:rPr lang="en-AU" sz="2800" dirty="0" smtClean="0"/>
              <a:t>project </a:t>
            </a:r>
            <a:r>
              <a:rPr lang="en-AU" sz="2800" dirty="0"/>
              <a:t>of </a:t>
            </a:r>
            <a:r>
              <a:rPr lang="en-AU" sz="2800" dirty="0" smtClean="0"/>
              <a:t>a</a:t>
            </a:r>
            <a:r>
              <a:rPr lang="tr-TR" sz="2800" dirty="0" smtClean="0"/>
              <a:t> </a:t>
            </a:r>
            <a:r>
              <a:rPr lang="tr-TR" sz="2800" dirty="0" err="1" smtClean="0"/>
              <a:t>multiplayer</a:t>
            </a:r>
            <a:r>
              <a:rPr lang="tr-TR" sz="2800" dirty="0" smtClean="0"/>
              <a:t> </a:t>
            </a:r>
            <a:r>
              <a:rPr lang="tr-TR" sz="2800" dirty="0" err="1" smtClean="0"/>
              <a:t>hack</a:t>
            </a:r>
            <a:r>
              <a:rPr lang="tr-TR" sz="2800" dirty="0" smtClean="0"/>
              <a:t> </a:t>
            </a:r>
            <a:r>
              <a:rPr lang="tr-TR" sz="2800" dirty="0" err="1" smtClean="0"/>
              <a:t>and</a:t>
            </a:r>
            <a:r>
              <a:rPr lang="tr-TR" sz="2800" dirty="0" smtClean="0"/>
              <a:t> </a:t>
            </a:r>
            <a:r>
              <a:rPr lang="tr-TR" sz="2800" dirty="0" err="1" smtClean="0"/>
              <a:t>slash</a:t>
            </a:r>
            <a:r>
              <a:rPr lang="tr-TR" sz="2800" dirty="0" smtClean="0"/>
              <a:t> </a:t>
            </a:r>
            <a:r>
              <a:rPr lang="tr-TR" sz="2800" dirty="0" err="1" smtClean="0"/>
              <a:t>game</a:t>
            </a:r>
            <a:r>
              <a:rPr lang="tr-TR" sz="2800" dirty="0" smtClean="0"/>
              <a:t> </a:t>
            </a:r>
            <a:r>
              <a:rPr lang="tr-TR" sz="2800" dirty="0" err="1" smtClean="0"/>
              <a:t>utilizing</a:t>
            </a:r>
            <a:r>
              <a:rPr lang="tr-TR" sz="2800" dirty="0" smtClean="0"/>
              <a:t> </a:t>
            </a:r>
            <a:r>
              <a:rPr lang="tr-TR" sz="2800" dirty="0" err="1" smtClean="0"/>
              <a:t>various</a:t>
            </a:r>
            <a:r>
              <a:rPr lang="tr-TR" sz="2800" dirty="0" smtClean="0"/>
              <a:t> </a:t>
            </a:r>
            <a:r>
              <a:rPr lang="tr-TR" sz="2800" dirty="0" err="1" smtClean="0"/>
              <a:t>mechanics</a:t>
            </a:r>
            <a:r>
              <a:rPr lang="tr-TR" sz="2800" dirty="0" smtClean="0"/>
              <a:t> </a:t>
            </a:r>
            <a:r>
              <a:rPr lang="tr-TR" sz="2800" dirty="0" err="1" smtClean="0"/>
              <a:t>found</a:t>
            </a:r>
            <a:r>
              <a:rPr lang="tr-TR" sz="2800" dirty="0" smtClean="0"/>
              <a:t> in </a:t>
            </a:r>
            <a:r>
              <a:rPr lang="tr-TR" sz="2800" dirty="0" err="1" smtClean="0"/>
              <a:t>tyipcal</a:t>
            </a:r>
            <a:r>
              <a:rPr lang="tr-TR" sz="2800" dirty="0" smtClean="0"/>
              <a:t> </a:t>
            </a:r>
            <a:r>
              <a:rPr lang="tr-TR" sz="2800" dirty="0" err="1" smtClean="0"/>
              <a:t>action</a:t>
            </a:r>
            <a:r>
              <a:rPr lang="tr-TR" sz="2800" dirty="0" smtClean="0"/>
              <a:t> </a:t>
            </a:r>
            <a:r>
              <a:rPr lang="tr-TR" sz="2800" dirty="0" err="1" smtClean="0"/>
              <a:t>titles</a:t>
            </a:r>
            <a:r>
              <a:rPr lang="en-AU" sz="2800" dirty="0" smtClean="0"/>
              <a:t>. </a:t>
            </a:r>
            <a:r>
              <a:rPr lang="en-AU" sz="2800" dirty="0"/>
              <a:t>Let’s look at the </a:t>
            </a:r>
            <a:r>
              <a:rPr lang="tr-TR" sz="2800" dirty="0" err="1" smtClean="0"/>
              <a:t>base</a:t>
            </a:r>
            <a:r>
              <a:rPr lang="tr-TR" sz="2800" dirty="0" smtClean="0"/>
              <a:t> </a:t>
            </a:r>
            <a:r>
              <a:rPr lang="tr-TR" sz="2800" dirty="0" err="1" smtClean="0"/>
              <a:t>features</a:t>
            </a:r>
            <a:r>
              <a:rPr lang="tr-TR" sz="2800" dirty="0" smtClean="0"/>
              <a:t>:</a:t>
            </a:r>
            <a:endParaRPr lang="en-AU" sz="2800" dirty="0"/>
          </a:p>
          <a:p>
            <a:pPr marL="457200" indent="-457200">
              <a:spcAft>
                <a:spcPts val="300"/>
              </a:spcAft>
              <a:buFont typeface="Arial" panose="020B0604020202020204" pitchFamily="34" charset="0"/>
              <a:buChar char="•"/>
            </a:pPr>
            <a:r>
              <a:rPr lang="tr-TR" sz="2800" b="1" dirty="0" err="1"/>
              <a:t>Character</a:t>
            </a:r>
            <a:r>
              <a:rPr lang="tr-TR" sz="2800" b="1" dirty="0"/>
              <a:t> </a:t>
            </a:r>
            <a:r>
              <a:rPr lang="tr-TR" sz="2800" b="1" dirty="0" err="1" smtClean="0"/>
              <a:t>customization</a:t>
            </a:r>
            <a:endParaRPr lang="tr-TR" sz="2800" b="1" dirty="0" smtClean="0"/>
          </a:p>
          <a:p>
            <a:pPr marL="457200" indent="-457200">
              <a:spcAft>
                <a:spcPts val="300"/>
              </a:spcAft>
              <a:buFont typeface="Arial" panose="020B0604020202020204" pitchFamily="34" charset="0"/>
              <a:buChar char="•"/>
            </a:pPr>
            <a:r>
              <a:rPr lang="tr-TR" sz="2800" b="1" dirty="0" smtClean="0"/>
              <a:t>RPG </a:t>
            </a:r>
            <a:r>
              <a:rPr lang="tr-TR" sz="2800" b="1" dirty="0" err="1" smtClean="0"/>
              <a:t>like</a:t>
            </a:r>
            <a:r>
              <a:rPr lang="tr-TR" sz="2800" b="1" dirty="0" smtClean="0"/>
              <a:t> </a:t>
            </a:r>
            <a:r>
              <a:rPr lang="tr-TR" sz="2800" b="1" dirty="0" err="1" smtClean="0"/>
              <a:t>skills</a:t>
            </a:r>
            <a:r>
              <a:rPr lang="tr-TR" sz="2800" b="1" dirty="0" smtClean="0"/>
              <a:t> </a:t>
            </a:r>
            <a:r>
              <a:rPr lang="tr-TR" sz="2800" b="1" dirty="0" err="1" smtClean="0"/>
              <a:t>and</a:t>
            </a:r>
            <a:r>
              <a:rPr lang="tr-TR" sz="2800" b="1" dirty="0" smtClean="0"/>
              <a:t> </a:t>
            </a:r>
            <a:r>
              <a:rPr lang="tr-TR" sz="2800" b="1" dirty="0" err="1" smtClean="0"/>
              <a:t>character</a:t>
            </a:r>
            <a:r>
              <a:rPr lang="tr-TR" sz="2800" b="1" dirty="0" smtClean="0"/>
              <a:t> </a:t>
            </a:r>
            <a:r>
              <a:rPr lang="tr-TR" sz="2800" b="1" dirty="0" err="1" smtClean="0"/>
              <a:t>creation</a:t>
            </a:r>
            <a:endParaRPr lang="tr-TR" sz="2800" b="1" dirty="0" smtClean="0"/>
          </a:p>
          <a:p>
            <a:pPr marL="457200" indent="-457200">
              <a:spcAft>
                <a:spcPts val="300"/>
              </a:spcAft>
              <a:buFont typeface="Arial" panose="020B0604020202020204" pitchFamily="34" charset="0"/>
              <a:buChar char="•"/>
            </a:pPr>
            <a:r>
              <a:rPr lang="tr-TR" sz="2800" b="1" dirty="0" err="1" smtClean="0"/>
              <a:t>Sword</a:t>
            </a:r>
            <a:r>
              <a:rPr lang="tr-TR" sz="2800" b="1" dirty="0" smtClean="0"/>
              <a:t> </a:t>
            </a:r>
            <a:r>
              <a:rPr lang="tr-TR" sz="2800" b="1" dirty="0" err="1" smtClean="0"/>
              <a:t>combat</a:t>
            </a:r>
            <a:endParaRPr lang="tr-TR" sz="2800" b="1" dirty="0"/>
          </a:p>
          <a:p>
            <a:pPr marL="457200" indent="-457200">
              <a:spcAft>
                <a:spcPts val="300"/>
              </a:spcAft>
              <a:buFont typeface="Arial" panose="020B0604020202020204" pitchFamily="34" charset="0"/>
              <a:buChar char="•"/>
            </a:pPr>
            <a:r>
              <a:rPr lang="tr-TR" sz="2800" b="1" dirty="0" err="1" smtClean="0"/>
              <a:t>Ragdoll</a:t>
            </a:r>
            <a:r>
              <a:rPr lang="tr-TR" sz="2800" b="1" dirty="0" smtClean="0"/>
              <a:t> </a:t>
            </a:r>
            <a:r>
              <a:rPr lang="tr-TR" sz="2800" b="1" dirty="0" err="1" smtClean="0"/>
              <a:t>physics</a:t>
            </a:r>
            <a:endParaRPr lang="tr-TR" sz="2800" b="1" dirty="0" smtClean="0"/>
          </a:p>
          <a:p>
            <a:pPr marL="457200" indent="-457200">
              <a:spcAft>
                <a:spcPts val="300"/>
              </a:spcAft>
              <a:buFont typeface="Arial" panose="020B0604020202020204" pitchFamily="34" charset="0"/>
              <a:buChar char="•"/>
            </a:pPr>
            <a:r>
              <a:rPr lang="tr-TR" sz="2800" b="1" dirty="0" err="1" smtClean="0"/>
              <a:t>Niagara</a:t>
            </a:r>
            <a:r>
              <a:rPr lang="tr-TR" sz="2800" b="1" dirty="0" smtClean="0"/>
              <a:t> </a:t>
            </a:r>
            <a:r>
              <a:rPr lang="tr-TR" sz="2800" b="1" dirty="0" err="1" smtClean="0"/>
              <a:t>Particles</a:t>
            </a:r>
            <a:endParaRPr lang="tr-TR" sz="2800" b="1" dirty="0" smtClean="0"/>
          </a:p>
          <a:p>
            <a:pPr marL="457200" indent="-457200">
              <a:spcAft>
                <a:spcPts val="300"/>
              </a:spcAft>
              <a:buFont typeface="Arial" panose="020B0604020202020204" pitchFamily="34" charset="0"/>
              <a:buChar char="•"/>
            </a:pPr>
            <a:r>
              <a:rPr lang="tr-TR" sz="2800" b="1" dirty="0" err="1" smtClean="0"/>
              <a:t>Projectiles</a:t>
            </a:r>
            <a:endParaRPr lang="tr-TR" sz="2800" b="1" dirty="0" smtClean="0"/>
          </a:p>
          <a:p>
            <a:pPr marL="457200" indent="-457200">
              <a:spcAft>
                <a:spcPts val="300"/>
              </a:spcAft>
              <a:buFont typeface="Arial" panose="020B0604020202020204" pitchFamily="34" charset="0"/>
              <a:buChar char="•"/>
            </a:pPr>
            <a:r>
              <a:rPr lang="tr-TR" sz="2800" b="1" dirty="0" smtClean="0"/>
              <a:t>Special </a:t>
            </a:r>
            <a:r>
              <a:rPr lang="tr-TR" sz="2800" b="1" dirty="0" err="1" smtClean="0"/>
              <a:t>attacks</a:t>
            </a:r>
            <a:endParaRPr lang="tr-TR" sz="2800" b="1" dirty="0" smtClean="0"/>
          </a:p>
          <a:p>
            <a:pPr marL="457200" indent="-457200">
              <a:spcAft>
                <a:spcPts val="300"/>
              </a:spcAft>
              <a:buFont typeface="Arial" panose="020B0604020202020204" pitchFamily="34" charset="0"/>
              <a:buChar char="•"/>
            </a:pPr>
            <a:r>
              <a:rPr lang="tr-TR" sz="2800" b="1" dirty="0" err="1" smtClean="0"/>
              <a:t>Teleport</a:t>
            </a:r>
            <a:r>
              <a:rPr lang="tr-TR" sz="2800" b="1" dirty="0" smtClean="0"/>
              <a:t> </a:t>
            </a:r>
            <a:r>
              <a:rPr lang="tr-TR" sz="2800" b="1" dirty="0" err="1" smtClean="0"/>
              <a:t>dashing</a:t>
            </a:r>
            <a:r>
              <a:rPr lang="tr-TR" sz="2800" b="1" dirty="0" smtClean="0"/>
              <a:t> / </a:t>
            </a:r>
            <a:r>
              <a:rPr lang="tr-TR" sz="2800" b="1" dirty="0" err="1" smtClean="0"/>
              <a:t>Jumping</a:t>
            </a:r>
            <a:endParaRPr lang="tr-TR" sz="2800" b="1" dirty="0" smtClean="0"/>
          </a:p>
          <a:p>
            <a:pPr marL="457200" indent="-457200">
              <a:spcAft>
                <a:spcPts val="300"/>
              </a:spcAft>
              <a:buFont typeface="Arial" panose="020B0604020202020204" pitchFamily="34" charset="0"/>
              <a:buChar char="•"/>
            </a:pPr>
            <a:r>
              <a:rPr lang="tr-TR" sz="2800" b="1" dirty="0" smtClean="0"/>
              <a:t>HP / MP / </a:t>
            </a:r>
            <a:r>
              <a:rPr lang="tr-TR" sz="2800" b="1" dirty="0" err="1" smtClean="0"/>
              <a:t>Stamina</a:t>
            </a:r>
            <a:endParaRPr lang="tr-TR" sz="2800" b="1" dirty="0" smtClean="0"/>
          </a:p>
          <a:p>
            <a:pPr marL="457200" indent="-457200">
              <a:spcAft>
                <a:spcPts val="300"/>
              </a:spcAft>
              <a:buFont typeface="Arial" panose="020B0604020202020204" pitchFamily="34" charset="0"/>
              <a:buChar char="•"/>
            </a:pPr>
            <a:r>
              <a:rPr lang="tr-TR" sz="2800" b="1" dirty="0" err="1" smtClean="0"/>
              <a:t>Numeric</a:t>
            </a:r>
            <a:r>
              <a:rPr lang="tr-TR" sz="2800" b="1" dirty="0" smtClean="0"/>
              <a:t> </a:t>
            </a:r>
            <a:r>
              <a:rPr lang="tr-TR" sz="2800" b="1" dirty="0" err="1" smtClean="0"/>
              <a:t>damage</a:t>
            </a:r>
            <a:r>
              <a:rPr lang="tr-TR" sz="2800" b="1" dirty="0" smtClean="0"/>
              <a:t> </a:t>
            </a:r>
            <a:r>
              <a:rPr lang="tr-TR" sz="2800" b="1" dirty="0" err="1" smtClean="0"/>
              <a:t>display</a:t>
            </a:r>
            <a:r>
              <a:rPr lang="tr-TR" sz="2800" b="1" dirty="0" smtClean="0"/>
              <a:t> / </a:t>
            </a:r>
            <a:r>
              <a:rPr lang="tr-TR" sz="2800" b="1" dirty="0" err="1" smtClean="0"/>
              <a:t>health</a:t>
            </a:r>
            <a:r>
              <a:rPr lang="tr-TR" sz="2800" b="1" dirty="0" smtClean="0"/>
              <a:t> </a:t>
            </a:r>
            <a:r>
              <a:rPr lang="tr-TR" sz="2800" b="1" dirty="0" err="1" smtClean="0"/>
              <a:t>bars</a:t>
            </a:r>
            <a:endParaRPr lang="tr-TR" sz="2800" b="1" dirty="0" smtClean="0"/>
          </a:p>
          <a:p>
            <a:pPr marL="457200" indent="-457200">
              <a:spcAft>
                <a:spcPts val="300"/>
              </a:spcAft>
              <a:buFont typeface="Arial" panose="020B0604020202020204" pitchFamily="34" charset="0"/>
              <a:buChar char="•"/>
            </a:pPr>
            <a:r>
              <a:rPr lang="tr-TR" sz="2800" b="1" dirty="0" smtClean="0"/>
              <a:t>Basic </a:t>
            </a:r>
            <a:r>
              <a:rPr lang="tr-TR" sz="2800" b="1" dirty="0" err="1" smtClean="0"/>
              <a:t>Enemy</a:t>
            </a:r>
            <a:r>
              <a:rPr lang="tr-TR" sz="2800" b="1" dirty="0" smtClean="0"/>
              <a:t> AI</a:t>
            </a:r>
          </a:p>
          <a:p>
            <a:pPr marL="457200" indent="-457200">
              <a:spcAft>
                <a:spcPts val="300"/>
              </a:spcAft>
              <a:buFont typeface="Arial" panose="020B0604020202020204" pitchFamily="34" charset="0"/>
              <a:buChar char="•"/>
            </a:pPr>
            <a:r>
              <a:rPr lang="tr-TR" sz="2800" b="1" dirty="0" err="1" smtClean="0"/>
              <a:t>Up</a:t>
            </a:r>
            <a:r>
              <a:rPr lang="tr-TR" sz="2800" b="1" dirty="0" smtClean="0"/>
              <a:t> </a:t>
            </a:r>
            <a:r>
              <a:rPr lang="tr-TR" sz="2800" b="1" dirty="0" err="1" smtClean="0"/>
              <a:t>to</a:t>
            </a:r>
            <a:r>
              <a:rPr lang="tr-TR" sz="2800" b="1" dirty="0" smtClean="0"/>
              <a:t> 4 </a:t>
            </a:r>
            <a:r>
              <a:rPr lang="tr-TR" sz="2800" b="1" dirty="0" err="1" smtClean="0"/>
              <a:t>Players</a:t>
            </a:r>
            <a:r>
              <a:rPr lang="tr-TR" sz="2800" b="1" dirty="0" smtClean="0"/>
              <a:t> </a:t>
            </a:r>
            <a:r>
              <a:rPr lang="tr-TR" sz="2800" b="1" dirty="0" err="1" smtClean="0"/>
              <a:t>PvP</a:t>
            </a:r>
            <a:r>
              <a:rPr lang="tr-TR" sz="2800" b="1" dirty="0" smtClean="0"/>
              <a:t> </a:t>
            </a:r>
            <a:r>
              <a:rPr lang="tr-TR" sz="2800" b="1" dirty="0" err="1" smtClean="0"/>
              <a:t>Multiplayer</a:t>
            </a:r>
            <a:endParaRPr lang="tr-TR" sz="2800" b="1" dirty="0" smtClean="0"/>
          </a:p>
          <a:p>
            <a:pPr marL="457200" indent="-457200">
              <a:spcAft>
                <a:spcPts val="300"/>
              </a:spcAft>
              <a:buFont typeface="Arial" panose="020B0604020202020204" pitchFamily="34" charset="0"/>
              <a:buChar char="•"/>
            </a:pPr>
            <a:r>
              <a:rPr lang="tr-TR" sz="2800" b="1" dirty="0" smtClean="0"/>
              <a:t>Team VS Play</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sym typeface="Helvetica Light"/>
              </a:rPr>
              <a:t>Early </a:t>
            </a:r>
            <a:r>
              <a:rPr lang="en-US" sz="2800" dirty="0"/>
              <a:t>P</a:t>
            </a:r>
            <a:r>
              <a:rPr kumimoji="0" lang="en-US" sz="2800" b="0" i="0" u="none" strike="noStrike" cap="none" spc="0" normalizeH="0" baseline="0" dirty="0" smtClean="0">
                <a:ln>
                  <a:noFill/>
                </a:ln>
                <a:solidFill>
                  <a:srgbClr val="000000"/>
                </a:solidFill>
                <a:effectLst/>
                <a:uFillTx/>
                <a:sym typeface="Helvetica Light"/>
              </a:rPr>
              <a:t>rototype capture from</a:t>
            </a:r>
            <a:r>
              <a:rPr lang="tr-TR" sz="2800" dirty="0"/>
              <a:t> </a:t>
            </a:r>
            <a:r>
              <a:rPr lang="tr-TR" sz="2800" dirty="0" err="1" smtClean="0"/>
              <a:t>FarOut</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22000" b="5707"/>
          <a:stretch/>
        </p:blipFill>
        <p:spPr bwMode="auto">
          <a:xfrm>
            <a:off x="0" y="1232427"/>
            <a:ext cx="16820162" cy="11437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88255092"/>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1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4222"/>
          <a:stretch/>
        </p:blipFill>
        <p:spPr bwMode="auto">
          <a:xfrm>
            <a:off x="0" y="0"/>
            <a:ext cx="25458933" cy="1371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
        <p:nvSpPr>
          <p:cNvPr id="14" name="Rectangle"/>
          <p:cNvSpPr/>
          <p:nvPr/>
        </p:nvSpPr>
        <p:spPr>
          <a:xfrm>
            <a:off x="1379761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14438175" y="5070614"/>
            <a:ext cx="7319096" cy="391902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tr-TR" sz="2800" b="1" dirty="0" smtClean="0"/>
              <a:t>Attack</a:t>
            </a:r>
            <a:r>
              <a:rPr lang="tr-TR" sz="2800" dirty="0" smtClean="0"/>
              <a:t>: </a:t>
            </a:r>
            <a:r>
              <a:rPr lang="tr-TR" sz="2800" dirty="0" err="1" smtClean="0"/>
              <a:t>Left</a:t>
            </a:r>
            <a:r>
              <a:rPr lang="tr-TR" sz="2800" dirty="0" smtClean="0"/>
              <a:t> Mouse </a:t>
            </a:r>
            <a:r>
              <a:rPr lang="tr-TR" dirty="0" smtClean="0"/>
              <a:t>(</a:t>
            </a:r>
            <a:r>
              <a:rPr lang="tr-TR" dirty="0" err="1" smtClean="0"/>
              <a:t>Hold</a:t>
            </a:r>
            <a:r>
              <a:rPr lang="tr-TR" dirty="0" smtClean="0"/>
              <a:t> </a:t>
            </a:r>
            <a:r>
              <a:rPr lang="tr-TR" dirty="0" err="1" smtClean="0"/>
              <a:t>for</a:t>
            </a:r>
            <a:r>
              <a:rPr lang="tr-TR" dirty="0" smtClean="0"/>
              <a:t> </a:t>
            </a:r>
            <a:r>
              <a:rPr lang="tr-TR" dirty="0" err="1" smtClean="0"/>
              <a:t>stronger</a:t>
            </a:r>
            <a:r>
              <a:rPr lang="tr-TR" dirty="0" smtClean="0"/>
              <a:t> </a:t>
            </a:r>
            <a:r>
              <a:rPr lang="tr-TR" dirty="0" err="1" smtClean="0"/>
              <a:t>attack</a:t>
            </a:r>
            <a:r>
              <a:rPr lang="tr-TR" dirty="0"/>
              <a:t>)</a:t>
            </a:r>
            <a:endParaRPr lang="tr-TR" dirty="0" smtClean="0"/>
          </a:p>
          <a:p>
            <a:r>
              <a:rPr lang="tr-TR" sz="2800" b="1" dirty="0" err="1" smtClean="0"/>
              <a:t>Cast</a:t>
            </a:r>
            <a:r>
              <a:rPr lang="tr-TR" sz="2800" dirty="0" smtClean="0"/>
              <a:t>: Right Mouse </a:t>
            </a:r>
            <a:r>
              <a:rPr lang="tr-TR" dirty="0" smtClean="0"/>
              <a:t>(</a:t>
            </a:r>
            <a:r>
              <a:rPr lang="tr-TR" dirty="0" err="1" smtClean="0"/>
              <a:t>Consumes</a:t>
            </a:r>
            <a:r>
              <a:rPr lang="tr-TR" dirty="0" smtClean="0"/>
              <a:t> Mana)</a:t>
            </a:r>
          </a:p>
          <a:p>
            <a:r>
              <a:rPr lang="tr-TR" sz="2800" b="1" dirty="0" smtClean="0"/>
              <a:t>Q:</a:t>
            </a:r>
            <a:r>
              <a:rPr lang="tr-TR" sz="2800" dirty="0" smtClean="0"/>
              <a:t> Special </a:t>
            </a:r>
            <a:r>
              <a:rPr lang="tr-TR" dirty="0" smtClean="0"/>
              <a:t>(</a:t>
            </a:r>
            <a:r>
              <a:rPr lang="tr-TR" dirty="0" err="1" smtClean="0"/>
              <a:t>Consumes</a:t>
            </a:r>
            <a:r>
              <a:rPr lang="tr-TR" dirty="0" smtClean="0"/>
              <a:t> </a:t>
            </a:r>
            <a:r>
              <a:rPr lang="tr-TR" dirty="0" err="1" smtClean="0"/>
              <a:t>Stamina</a:t>
            </a:r>
            <a:r>
              <a:rPr lang="tr-TR" dirty="0" smtClean="0"/>
              <a:t>)</a:t>
            </a:r>
          </a:p>
          <a:p>
            <a:r>
              <a:rPr lang="tr-TR" sz="2800" b="1" dirty="0" smtClean="0"/>
              <a:t>Space: </a:t>
            </a:r>
            <a:r>
              <a:rPr lang="tr-TR" sz="2800" dirty="0" err="1" smtClean="0"/>
              <a:t>Dash</a:t>
            </a:r>
            <a:r>
              <a:rPr lang="tr-TR" sz="2800" dirty="0" smtClean="0"/>
              <a:t> / </a:t>
            </a:r>
            <a:r>
              <a:rPr lang="tr-TR" sz="2800" dirty="0" err="1" smtClean="0"/>
              <a:t>Jump</a:t>
            </a:r>
            <a:r>
              <a:rPr lang="tr-TR" sz="2800" dirty="0" smtClean="0"/>
              <a:t> </a:t>
            </a:r>
            <a:r>
              <a:rPr lang="tr-TR" dirty="0" smtClean="0"/>
              <a:t>(</a:t>
            </a:r>
            <a:r>
              <a:rPr lang="tr-TR" dirty="0" err="1" smtClean="0"/>
              <a:t>Consumes</a:t>
            </a:r>
            <a:r>
              <a:rPr lang="tr-TR" dirty="0" smtClean="0"/>
              <a:t> </a:t>
            </a:r>
            <a:r>
              <a:rPr lang="tr-TR" dirty="0" err="1" smtClean="0"/>
              <a:t>Stamina</a:t>
            </a:r>
            <a:r>
              <a:rPr lang="tr-TR" dirty="0" smtClean="0"/>
              <a:t>)</a:t>
            </a:r>
          </a:p>
          <a:p>
            <a:r>
              <a:rPr lang="tr-TR" sz="2800" b="1" dirty="0" err="1" smtClean="0"/>
              <a:t>Left</a:t>
            </a:r>
            <a:r>
              <a:rPr lang="tr-TR" sz="2800" b="1" dirty="0" smtClean="0"/>
              <a:t> </a:t>
            </a:r>
            <a:r>
              <a:rPr lang="tr-TR" sz="2800" b="1" dirty="0" err="1" smtClean="0"/>
              <a:t>Shift</a:t>
            </a:r>
            <a:r>
              <a:rPr lang="tr-TR" sz="2800" b="1" dirty="0" smtClean="0"/>
              <a:t>:</a:t>
            </a:r>
            <a:r>
              <a:rPr lang="tr-TR" sz="2800" dirty="0" smtClean="0"/>
              <a:t> Run </a:t>
            </a:r>
            <a:r>
              <a:rPr lang="tr-TR" dirty="0" smtClean="0"/>
              <a:t>(</a:t>
            </a:r>
            <a:r>
              <a:rPr lang="tr-TR" dirty="0" err="1" smtClean="0"/>
              <a:t>Hold</a:t>
            </a:r>
            <a:r>
              <a:rPr lang="tr-TR" dirty="0" smtClean="0"/>
              <a:t>)</a:t>
            </a:r>
          </a:p>
          <a:p>
            <a:r>
              <a:rPr lang="tr-TR" sz="2800" b="1" dirty="0" err="1"/>
              <a:t>Left</a:t>
            </a:r>
            <a:r>
              <a:rPr lang="tr-TR" sz="2800" b="1" dirty="0"/>
              <a:t> </a:t>
            </a:r>
            <a:r>
              <a:rPr lang="tr-TR" sz="2800" b="1" dirty="0" err="1" smtClean="0"/>
              <a:t>Ctrl</a:t>
            </a:r>
            <a:r>
              <a:rPr lang="tr-TR" sz="2800" b="1" dirty="0" smtClean="0"/>
              <a:t>:</a:t>
            </a:r>
            <a:r>
              <a:rPr lang="tr-TR" sz="2800" dirty="0" smtClean="0"/>
              <a:t> </a:t>
            </a:r>
            <a:r>
              <a:rPr lang="tr-TR" sz="2800" dirty="0" err="1" smtClean="0"/>
              <a:t>Lock</a:t>
            </a:r>
            <a:r>
              <a:rPr lang="tr-TR" sz="2800" dirty="0" smtClean="0"/>
              <a:t> On </a:t>
            </a:r>
            <a:r>
              <a:rPr lang="tr-TR" sz="2800" dirty="0" err="1" smtClean="0"/>
              <a:t>Enemy</a:t>
            </a:r>
            <a:r>
              <a:rPr lang="tr-TR" sz="2800" dirty="0" smtClean="0"/>
              <a:t> </a:t>
            </a:r>
            <a:r>
              <a:rPr lang="tr-TR" sz="2800" dirty="0"/>
              <a:t>(</a:t>
            </a:r>
            <a:r>
              <a:rPr lang="tr-TR" sz="2800" dirty="0" err="1"/>
              <a:t>Hold</a:t>
            </a:r>
            <a:r>
              <a:rPr lang="tr-TR" sz="2800" dirty="0"/>
              <a:t>)</a:t>
            </a:r>
          </a:p>
          <a:p>
            <a:endParaRPr lang="tr-TR" dirty="0"/>
          </a:p>
          <a:p>
            <a:endParaRPr lang="tr-TR" sz="2800" b="1" dirty="0" smtClean="0"/>
          </a:p>
          <a:p>
            <a:endParaRPr lang="en-AU" sz="2800" dirty="0"/>
          </a:p>
        </p:txBody>
      </p:sp>
      <p:sp>
        <p:nvSpPr>
          <p:cNvPr id="16" name="The Picture slide"/>
          <p:cNvSpPr txBox="1"/>
          <p:nvPr/>
        </p:nvSpPr>
        <p:spPr>
          <a:xfrm>
            <a:off x="14438175" y="3672456"/>
            <a:ext cx="7082914" cy="6565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sz="3600" cap="all" dirty="0" smtClean="0"/>
              <a:t>KEYS:</a:t>
            </a:r>
            <a:endParaRPr sz="3600" cap="all" dirty="0"/>
          </a:p>
        </p:txBody>
      </p:sp>
      <p:sp>
        <p:nvSpPr>
          <p:cNvPr id="17" name="Rectangle"/>
          <p:cNvSpPr/>
          <p:nvPr/>
        </p:nvSpPr>
        <p:spPr>
          <a:xfrm>
            <a:off x="14512819" y="4611876"/>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2" name="Metin kutusu 1"/>
          <p:cNvSpPr txBox="1"/>
          <p:nvPr/>
        </p:nvSpPr>
        <p:spPr>
          <a:xfrm>
            <a:off x="7406640" y="533061"/>
            <a:ext cx="3337560"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tr-TR" sz="3200" b="0" i="0" u="none" strike="noStrike" cap="none" spc="0" normalizeH="0" baseline="0" dirty="0" err="1" smtClean="0">
                <a:ln>
                  <a:noFill/>
                </a:ln>
                <a:solidFill>
                  <a:schemeClr val="bg1"/>
                </a:solidFill>
                <a:effectLst/>
                <a:uFillTx/>
                <a:latin typeface="+mn-lt"/>
                <a:ea typeface="+mn-ea"/>
                <a:cs typeface="+mn-cs"/>
                <a:sym typeface="Helvetica Light"/>
              </a:rPr>
              <a:t>Health</a:t>
            </a:r>
            <a:r>
              <a:rPr kumimoji="0" lang="tr-TR" sz="3200" b="0" i="0" u="none" strike="noStrike" cap="none" spc="0" normalizeH="0" baseline="0" dirty="0" smtClean="0">
                <a:ln>
                  <a:noFill/>
                </a:ln>
                <a:solidFill>
                  <a:schemeClr val="bg1"/>
                </a:solidFill>
                <a:effectLst/>
                <a:uFillTx/>
                <a:latin typeface="+mn-lt"/>
                <a:ea typeface="+mn-ea"/>
                <a:cs typeface="+mn-cs"/>
                <a:sym typeface="Helvetica Light"/>
              </a:rPr>
              <a:t> </a:t>
            </a:r>
            <a:r>
              <a:rPr kumimoji="0" lang="tr-TR" sz="3200" b="0" i="0" u="none" strike="noStrike" cap="none" spc="0" normalizeH="0" baseline="0" dirty="0" err="1" smtClean="0">
                <a:ln>
                  <a:noFill/>
                </a:ln>
                <a:solidFill>
                  <a:schemeClr val="bg1"/>
                </a:solidFill>
                <a:effectLst/>
                <a:uFillTx/>
                <a:latin typeface="+mn-lt"/>
                <a:ea typeface="+mn-ea"/>
                <a:cs typeface="+mn-cs"/>
                <a:sym typeface="Helvetica Light"/>
              </a:rPr>
              <a:t>Points</a:t>
            </a:r>
            <a:endParaRPr kumimoji="0" lang="tr-TR" sz="3200" b="0" i="0" u="none" strike="noStrike" cap="none" spc="0" normalizeH="0" baseline="0" dirty="0">
              <a:ln>
                <a:noFill/>
              </a:ln>
              <a:solidFill>
                <a:schemeClr val="bg1"/>
              </a:solidFill>
              <a:effectLst/>
              <a:uFillTx/>
              <a:latin typeface="+mn-lt"/>
              <a:ea typeface="+mn-ea"/>
              <a:cs typeface="+mn-cs"/>
              <a:sym typeface="Helvetica Light"/>
            </a:endParaRPr>
          </a:p>
        </p:txBody>
      </p:sp>
      <p:sp>
        <p:nvSpPr>
          <p:cNvPr id="18" name="Metin kutusu 17"/>
          <p:cNvSpPr txBox="1"/>
          <p:nvPr/>
        </p:nvSpPr>
        <p:spPr>
          <a:xfrm>
            <a:off x="7406640" y="1128096"/>
            <a:ext cx="3337560"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tr-TR" sz="2400" b="0" i="0" u="none" strike="noStrike" cap="none" spc="0" normalizeH="0" baseline="0" dirty="0" smtClean="0">
                <a:ln>
                  <a:noFill/>
                </a:ln>
                <a:solidFill>
                  <a:schemeClr val="bg1"/>
                </a:solidFill>
                <a:effectLst/>
                <a:uFillTx/>
                <a:latin typeface="+mn-lt"/>
                <a:ea typeface="+mn-ea"/>
                <a:cs typeface="+mn-cs"/>
                <a:sym typeface="Helvetica Light"/>
              </a:rPr>
              <a:t>Mana </a:t>
            </a:r>
            <a:r>
              <a:rPr kumimoji="0" lang="tr-TR" sz="2400" b="0" i="0" u="none" strike="noStrike" cap="none" spc="0" normalizeH="0" baseline="0" dirty="0" err="1" smtClean="0">
                <a:ln>
                  <a:noFill/>
                </a:ln>
                <a:solidFill>
                  <a:schemeClr val="bg1"/>
                </a:solidFill>
                <a:effectLst/>
                <a:uFillTx/>
                <a:latin typeface="+mn-lt"/>
                <a:ea typeface="+mn-ea"/>
                <a:cs typeface="+mn-cs"/>
                <a:sym typeface="Helvetica Light"/>
              </a:rPr>
              <a:t>Points</a:t>
            </a:r>
            <a:endParaRPr kumimoji="0" lang="tr-TR" sz="2400" b="0" i="0" u="none" strike="noStrike" cap="none" spc="0" normalizeH="0" baseline="0" dirty="0" smtClean="0">
              <a:ln>
                <a:noFill/>
              </a:ln>
              <a:solidFill>
                <a:schemeClr val="bg1"/>
              </a:solidFill>
              <a:effectLst/>
              <a:uFillTx/>
              <a:latin typeface="+mn-lt"/>
              <a:ea typeface="+mn-ea"/>
              <a:cs typeface="+mn-cs"/>
              <a:sym typeface="Helvetica Light"/>
            </a:endParaRPr>
          </a:p>
          <a:p>
            <a:pPr marL="0" marR="0" indent="0" algn="l" defTabSz="825500" rtl="0" fontAlgn="auto" latinLnBrk="0" hangingPunct="0">
              <a:lnSpc>
                <a:spcPct val="100000"/>
              </a:lnSpc>
              <a:spcBef>
                <a:spcPts val="0"/>
              </a:spcBef>
              <a:spcAft>
                <a:spcPts val="0"/>
              </a:spcAft>
              <a:buClrTx/>
              <a:buSzTx/>
              <a:buFontTx/>
              <a:buNone/>
              <a:tabLst/>
            </a:pPr>
            <a:r>
              <a:rPr lang="tr-TR" sz="2400" dirty="0" err="1" smtClean="0">
                <a:solidFill>
                  <a:schemeClr val="bg1"/>
                </a:solidFill>
              </a:rPr>
              <a:t>Stamina</a:t>
            </a:r>
            <a:endParaRPr kumimoji="0" lang="tr-TR" sz="2400" b="0" i="0" u="none" strike="noStrike" cap="none" spc="0" normalizeH="0" baseline="0" dirty="0">
              <a:ln>
                <a:noFill/>
              </a:ln>
              <a:solidFill>
                <a:schemeClr val="bg1"/>
              </a:solidFill>
              <a:effectLst/>
              <a:uFillTx/>
              <a:latin typeface="+mn-lt"/>
              <a:ea typeface="+mn-ea"/>
              <a:cs typeface="+mn-cs"/>
              <a:sym typeface="Helvetica Light"/>
            </a:endParaRPr>
          </a:p>
        </p:txBody>
      </p:sp>
    </p:spTree>
    <p:extLst>
      <p:ext uri="{BB962C8B-B14F-4D97-AF65-F5344CB8AC3E}">
        <p14:creationId xmlns:p14="http://schemas.microsoft.com/office/powerpoint/2010/main" val="3606571677"/>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6886019"/>
            <a:ext cx="15651686" cy="287258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tr-TR" sz="6000" dirty="0">
                <a:hlinkClick r:id="rId2"/>
              </a:rPr>
              <a:t>https://</a:t>
            </a:r>
            <a:r>
              <a:rPr lang="tr-TR" sz="6000" dirty="0" smtClean="0">
                <a:hlinkClick r:id="rId2"/>
              </a:rPr>
              <a:t>drive.google.com/file/d/1hS0Oq62-42CmGgX4vucoPuWiuLwkhLZj/view?usp=sharing</a:t>
            </a:r>
            <a:endParaRPr sz="6000" dirty="0"/>
          </a:p>
        </p:txBody>
      </p:sp>
      <p:sp>
        <p:nvSpPr>
          <p:cNvPr id="45" name="AEVER"/>
          <p:cNvSpPr txBox="1"/>
          <p:nvPr/>
        </p:nvSpPr>
        <p:spPr>
          <a:xfrm>
            <a:off x="4902344" y="4342109"/>
            <a:ext cx="14579312" cy="157992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tr-TR" sz="4800" b="0" cap="all" dirty="0" smtClean="0">
                <a:solidFill>
                  <a:srgbClr val="FFD966"/>
                </a:solidFill>
              </a:rPr>
              <a:t>DOWNLOAD THE PROTOTYPE </a:t>
            </a:r>
          </a:p>
          <a:p>
            <a:r>
              <a:rPr lang="tr-TR" sz="4800" b="0" cap="all" dirty="0" smtClean="0">
                <a:solidFill>
                  <a:srgbClr val="FFD966"/>
                </a:solidFill>
              </a:rPr>
              <a:t>GAME HERE:</a:t>
            </a:r>
            <a:endParaRPr sz="4800" b="0" cap="all" dirty="0">
              <a:solidFill>
                <a:srgbClr val="FFD966"/>
              </a:solidFill>
            </a:endParaRPr>
          </a:p>
        </p:txBody>
      </p:sp>
    </p:spTree>
    <p:extLst>
      <p:ext uri="{BB962C8B-B14F-4D97-AF65-F5344CB8AC3E}">
        <p14:creationId xmlns:p14="http://schemas.microsoft.com/office/powerpoint/2010/main" val="119784370"/>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2352650-CFB6-4695-909A-E65F654E3A77}"/>
              </a:ext>
            </a:extLst>
          </p:cNvPr>
          <p:cNvPicPr>
            <a:picLocks noChangeAspect="1"/>
          </p:cNvPicPr>
          <p:nvPr/>
        </p:nvPicPr>
        <p:blipFill>
          <a:blip r:embed="rId2"/>
          <a:stretch>
            <a:fillRect/>
          </a:stretch>
        </p:blipFill>
        <p:spPr>
          <a:xfrm>
            <a:off x="11815668" y="2819438"/>
            <a:ext cx="10406774" cy="8071804"/>
          </a:xfrm>
          <a:prstGeom prst="rect">
            <a:avLst/>
          </a:prstGeom>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5024823"/>
            <a:ext cx="7082914" cy="182614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Even the most basic games are more than just the art they’re made with. Code and </a:t>
            </a:r>
            <a:r>
              <a:rPr lang="en-AU" sz="2800" dirty="0" smtClean="0"/>
              <a:t>Script </a:t>
            </a:r>
            <a:r>
              <a:rPr lang="en-AU" sz="2800" dirty="0"/>
              <a:t>are used to bind elements together to create gameplay and </a:t>
            </a:r>
            <a:r>
              <a:rPr lang="en-AU" sz="2800" dirty="0" smtClean="0"/>
              <a:t>interaction. </a:t>
            </a:r>
            <a:endParaRPr lang="en-AU" sz="2800" dirty="0"/>
          </a:p>
        </p:txBody>
      </p:sp>
      <p:sp>
        <p:nvSpPr>
          <p:cNvPr id="12" name="The Picture slide"/>
          <p:cNvSpPr txBox="1"/>
          <p:nvPr/>
        </p:nvSpPr>
        <p:spPr>
          <a:xfrm>
            <a:off x="2794815" y="3457011"/>
            <a:ext cx="7082914"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Scripting 101</a:t>
            </a:r>
            <a:endParaRPr cap="all" dirty="0"/>
          </a:p>
        </p:txBody>
      </p:sp>
      <p:sp>
        <p:nvSpPr>
          <p:cNvPr id="13" name="Rectangle"/>
          <p:cNvSpPr/>
          <p:nvPr/>
        </p:nvSpPr>
        <p:spPr>
          <a:xfrm>
            <a:off x="2869459" y="4585537"/>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682023079"/>
      </p:ext>
    </p:extLst>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5539498"/>
            <a:ext cx="15651686" cy="556562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tr-TR" sz="6000" dirty="0" smtClean="0"/>
              <a:t>Play the build and write down</a:t>
            </a:r>
            <a:r>
              <a:rPr lang="tr-TR" sz="6000" dirty="0" smtClean="0"/>
              <a:t>...</a:t>
            </a:r>
            <a:endParaRPr lang="en-US" sz="6000" dirty="0" smtClean="0"/>
          </a:p>
          <a:p>
            <a:endParaRPr lang="en-US" sz="6000" dirty="0"/>
          </a:p>
          <a:p>
            <a:r>
              <a:rPr lang="en-US" sz="6000" dirty="0" smtClean="0"/>
              <a:t>Submit At:</a:t>
            </a:r>
          </a:p>
          <a:p>
            <a:endParaRPr lang="en-US" sz="6000" dirty="0"/>
          </a:p>
          <a:p>
            <a:r>
              <a:rPr lang="en-US" sz="11500" dirty="0"/>
              <a:t>https://bit.ly/3ygrk41</a:t>
            </a:r>
            <a:endParaRPr sz="6000" dirty="0"/>
          </a:p>
        </p:txBody>
      </p:sp>
      <p:sp>
        <p:nvSpPr>
          <p:cNvPr id="45" name="AEVER"/>
          <p:cNvSpPr txBox="1"/>
          <p:nvPr/>
        </p:nvSpPr>
        <p:spPr>
          <a:xfrm>
            <a:off x="5412099" y="2359913"/>
            <a:ext cx="13559802" cy="2072362"/>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tr-TR" sz="8000" cap="all" dirty="0" smtClean="0">
                <a:solidFill>
                  <a:srgbClr val="FFD966"/>
                </a:solidFill>
              </a:rPr>
              <a:t>FEATURE HUNT:</a:t>
            </a:r>
          </a:p>
          <a:p>
            <a:r>
              <a:rPr lang="tr-TR" sz="4800" b="0" cap="all" dirty="0" smtClean="0">
                <a:solidFill>
                  <a:srgbClr val="FFD966"/>
                </a:solidFill>
              </a:rPr>
              <a:t>HOW MANY CAN YOU FIND?</a:t>
            </a:r>
            <a:endParaRPr sz="4800" b="0" cap="all" dirty="0">
              <a:solidFill>
                <a:srgbClr val="FFD966"/>
              </a:solidFill>
            </a:endParaRPr>
          </a:p>
        </p:txBody>
      </p:sp>
    </p:spTree>
    <p:extLst>
      <p:ext uri="{BB962C8B-B14F-4D97-AF65-F5344CB8AC3E}">
        <p14:creationId xmlns:p14="http://schemas.microsoft.com/office/powerpoint/2010/main" val="704196922"/>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484235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514350" indent="-514350">
              <a:buFont typeface="+mj-lt"/>
              <a:buAutoNum type="arabicPeriod"/>
            </a:pPr>
            <a:r>
              <a:rPr lang="tr-TR" sz="2800" dirty="0" err="1" smtClean="0"/>
              <a:t>Single</a:t>
            </a:r>
            <a:r>
              <a:rPr lang="tr-TR" sz="2800" dirty="0" smtClean="0"/>
              <a:t> Attack </a:t>
            </a:r>
            <a:r>
              <a:rPr lang="tr-TR" sz="2800" dirty="0" err="1" smtClean="0"/>
              <a:t>causes</a:t>
            </a:r>
            <a:r>
              <a:rPr lang="tr-TR" sz="2800" dirty="0" smtClean="0"/>
              <a:t> hit </a:t>
            </a:r>
            <a:r>
              <a:rPr lang="tr-TR" sz="2800" dirty="0" err="1" smtClean="0"/>
              <a:t>pause</a:t>
            </a:r>
            <a:r>
              <a:rPr lang="tr-TR" sz="2800" dirty="0" smtClean="0"/>
              <a:t>.</a:t>
            </a:r>
          </a:p>
          <a:p>
            <a:pPr marL="514350" indent="-514350">
              <a:buFont typeface="+mj-lt"/>
              <a:buAutoNum type="arabicPeriod"/>
            </a:pPr>
            <a:r>
              <a:rPr lang="tr-TR" sz="2800" dirty="0" err="1"/>
              <a:t>Single</a:t>
            </a:r>
            <a:r>
              <a:rPr lang="tr-TR" sz="2800" dirty="0"/>
              <a:t> Attack </a:t>
            </a:r>
            <a:r>
              <a:rPr lang="tr-TR" sz="2800" dirty="0" err="1"/>
              <a:t>hits</a:t>
            </a:r>
            <a:r>
              <a:rPr lang="tr-TR" sz="2800" dirty="0"/>
              <a:t> in an </a:t>
            </a:r>
            <a:r>
              <a:rPr lang="tr-TR" sz="2800" dirty="0" err="1"/>
              <a:t>area</a:t>
            </a:r>
            <a:r>
              <a:rPr lang="tr-TR" sz="2800" dirty="0"/>
              <a:t> in </a:t>
            </a:r>
            <a:r>
              <a:rPr lang="tr-TR" sz="2800" dirty="0" err="1"/>
              <a:t>front</a:t>
            </a:r>
            <a:r>
              <a:rPr lang="tr-TR" sz="2800" dirty="0"/>
              <a:t> of </a:t>
            </a:r>
            <a:r>
              <a:rPr lang="tr-TR" sz="2800" dirty="0" err="1"/>
              <a:t>the</a:t>
            </a:r>
            <a:r>
              <a:rPr lang="tr-TR" sz="2800" dirty="0"/>
              <a:t> </a:t>
            </a:r>
            <a:r>
              <a:rPr lang="tr-TR" sz="2800" dirty="0" err="1" smtClean="0"/>
              <a:t>player</a:t>
            </a:r>
            <a:r>
              <a:rPr lang="tr-TR" sz="2800" dirty="0" smtClean="0"/>
              <a:t>.</a:t>
            </a:r>
          </a:p>
          <a:p>
            <a:pPr marL="514350" indent="-514350">
              <a:buFont typeface="+mj-lt"/>
              <a:buAutoNum type="arabicPeriod"/>
            </a:pPr>
            <a:r>
              <a:rPr lang="tr-TR" sz="2800" dirty="0" err="1" smtClean="0"/>
              <a:t>Single</a:t>
            </a:r>
            <a:r>
              <a:rPr lang="tr-TR" sz="2800" dirty="0" smtClean="0"/>
              <a:t> Attack </a:t>
            </a:r>
            <a:r>
              <a:rPr lang="tr-TR" sz="2800" dirty="0" err="1" smtClean="0"/>
              <a:t>makes</a:t>
            </a:r>
            <a:r>
              <a:rPr lang="tr-TR" sz="2800" dirty="0" smtClean="0"/>
              <a:t> </a:t>
            </a:r>
            <a:r>
              <a:rPr lang="tr-TR" sz="2800" dirty="0" err="1" smtClean="0"/>
              <a:t>the</a:t>
            </a:r>
            <a:r>
              <a:rPr lang="tr-TR" sz="2800" dirty="0" smtClean="0"/>
              <a:t> </a:t>
            </a:r>
            <a:r>
              <a:rPr lang="tr-TR" sz="2800" dirty="0" err="1" smtClean="0"/>
              <a:t>player</a:t>
            </a:r>
            <a:r>
              <a:rPr lang="tr-TR" sz="2800" dirty="0" smtClean="0"/>
              <a:t> </a:t>
            </a:r>
            <a:r>
              <a:rPr lang="tr-TR" sz="2800" dirty="0" err="1" smtClean="0"/>
              <a:t>auto</a:t>
            </a:r>
            <a:r>
              <a:rPr lang="tr-TR" sz="2800" dirty="0" smtClean="0"/>
              <a:t> </a:t>
            </a:r>
            <a:r>
              <a:rPr lang="tr-TR" sz="2800" dirty="0" err="1" smtClean="0"/>
              <a:t>face</a:t>
            </a:r>
            <a:r>
              <a:rPr lang="tr-TR" sz="2800" dirty="0" smtClean="0"/>
              <a:t> </a:t>
            </a:r>
            <a:r>
              <a:rPr lang="tr-TR" sz="2800" dirty="0" err="1" smtClean="0"/>
              <a:t>the</a:t>
            </a:r>
            <a:r>
              <a:rPr lang="tr-TR" sz="2800" dirty="0" smtClean="0"/>
              <a:t> </a:t>
            </a:r>
            <a:r>
              <a:rPr lang="tr-TR" sz="2800" dirty="0" err="1" smtClean="0"/>
              <a:t>closest</a:t>
            </a:r>
            <a:r>
              <a:rPr lang="tr-TR" sz="2800" dirty="0" smtClean="0"/>
              <a:t> </a:t>
            </a:r>
            <a:r>
              <a:rPr lang="tr-TR" sz="2800" dirty="0" err="1" smtClean="0"/>
              <a:t>opponent</a:t>
            </a:r>
            <a:r>
              <a:rPr lang="tr-TR" sz="2800" dirty="0" smtClean="0"/>
              <a:t>.</a:t>
            </a:r>
            <a:endParaRPr lang="tr-TR" sz="2800" dirty="0"/>
          </a:p>
          <a:p>
            <a:pPr marL="514350" indent="-514350">
              <a:buFont typeface="+mj-lt"/>
              <a:buAutoNum type="arabicPeriod"/>
            </a:pPr>
            <a:r>
              <a:rPr lang="tr-TR" sz="2800" dirty="0" smtClean="0"/>
              <a:t>Holding </a:t>
            </a:r>
            <a:r>
              <a:rPr lang="tr-TR" sz="2800" dirty="0" err="1" smtClean="0"/>
              <a:t>Single</a:t>
            </a:r>
            <a:r>
              <a:rPr lang="tr-TR" sz="2800" dirty="0" smtClean="0"/>
              <a:t> Attack </a:t>
            </a:r>
            <a:r>
              <a:rPr lang="tr-TR" sz="2800" dirty="0" err="1" smtClean="0"/>
              <a:t>increases</a:t>
            </a:r>
            <a:r>
              <a:rPr lang="tr-TR" sz="2800" dirty="0" smtClean="0"/>
              <a:t> </a:t>
            </a:r>
            <a:r>
              <a:rPr lang="tr-TR" sz="2800" dirty="0" err="1" smtClean="0"/>
              <a:t>damage</a:t>
            </a:r>
            <a:r>
              <a:rPr lang="tr-TR" sz="2800" dirty="0" smtClean="0"/>
              <a:t>.</a:t>
            </a:r>
            <a:endParaRPr lang="tr-TR" sz="5400" dirty="0" smtClean="0"/>
          </a:p>
          <a:p>
            <a:pPr marL="514350" indent="-514350">
              <a:buFont typeface="+mj-lt"/>
              <a:buAutoNum type="arabicPeriod"/>
            </a:pPr>
            <a:r>
              <a:rPr lang="tr-TR" sz="2800" dirty="0" err="1" smtClean="0"/>
              <a:t>Dash</a:t>
            </a:r>
            <a:r>
              <a:rPr lang="tr-TR" sz="2800" dirty="0" smtClean="0"/>
              <a:t> </a:t>
            </a:r>
            <a:r>
              <a:rPr lang="tr-TR" sz="2800" dirty="0" err="1" smtClean="0"/>
              <a:t>target</a:t>
            </a:r>
            <a:r>
              <a:rPr lang="tr-TR" sz="2800" dirty="0" smtClean="0"/>
              <a:t> marker.</a:t>
            </a:r>
          </a:p>
          <a:p>
            <a:pPr marL="514350" indent="-514350">
              <a:buFont typeface="+mj-lt"/>
              <a:buAutoNum type="arabicPeriod"/>
            </a:pPr>
            <a:r>
              <a:rPr lang="tr-TR" sz="2800" dirty="0" err="1" smtClean="0"/>
              <a:t>Dash</a:t>
            </a:r>
            <a:r>
              <a:rPr lang="tr-TR" sz="2800" dirty="0" smtClean="0"/>
              <a:t> </a:t>
            </a:r>
            <a:r>
              <a:rPr lang="tr-TR" sz="2800" dirty="0" err="1" smtClean="0"/>
              <a:t>teleports</a:t>
            </a:r>
            <a:r>
              <a:rPr lang="tr-TR" sz="2800" dirty="0" smtClean="0"/>
              <a:t> </a:t>
            </a:r>
            <a:r>
              <a:rPr lang="tr-TR" sz="2800" dirty="0" err="1" smtClean="0"/>
              <a:t>through</a:t>
            </a:r>
            <a:r>
              <a:rPr lang="tr-TR" sz="2800" dirty="0" smtClean="0"/>
              <a:t> </a:t>
            </a:r>
            <a:r>
              <a:rPr lang="tr-TR" sz="2800" dirty="0" err="1" smtClean="0"/>
              <a:t>enemies</a:t>
            </a:r>
            <a:r>
              <a:rPr lang="tr-TR" sz="2800" dirty="0" smtClean="0"/>
              <a:t> </a:t>
            </a:r>
            <a:r>
              <a:rPr lang="tr-TR" sz="2800" dirty="0" err="1" smtClean="0"/>
              <a:t>and</a:t>
            </a:r>
            <a:r>
              <a:rPr lang="tr-TR" sz="2800" dirty="0" smtClean="0"/>
              <a:t> </a:t>
            </a:r>
            <a:r>
              <a:rPr lang="tr-TR" sz="2800" dirty="0" err="1" smtClean="0"/>
              <a:t>some</a:t>
            </a:r>
            <a:r>
              <a:rPr lang="tr-TR" sz="2800" dirty="0" smtClean="0"/>
              <a:t> </a:t>
            </a:r>
            <a:r>
              <a:rPr lang="tr-TR" sz="2800" dirty="0" err="1" smtClean="0"/>
              <a:t>objects</a:t>
            </a:r>
            <a:r>
              <a:rPr lang="tr-TR" sz="2800" dirty="0" smtClean="0"/>
              <a:t>.</a:t>
            </a:r>
          </a:p>
          <a:p>
            <a:pPr marL="514350" indent="-514350">
              <a:buFont typeface="+mj-lt"/>
              <a:buAutoNum type="arabicPeriod"/>
            </a:pPr>
            <a:r>
              <a:rPr lang="tr-TR" sz="2800" dirty="0" smtClean="0"/>
              <a:t>Special </a:t>
            </a:r>
            <a:r>
              <a:rPr lang="tr-TR" sz="2800" dirty="0" err="1" smtClean="0"/>
              <a:t>does</a:t>
            </a:r>
            <a:r>
              <a:rPr lang="tr-TR" sz="2800" dirty="0" smtClean="0"/>
              <a:t> </a:t>
            </a:r>
            <a:r>
              <a:rPr lang="tr-TR" sz="2800" dirty="0" err="1" smtClean="0"/>
              <a:t>heavy</a:t>
            </a:r>
            <a:r>
              <a:rPr lang="tr-TR" sz="2800" dirty="0" smtClean="0"/>
              <a:t> </a:t>
            </a:r>
            <a:r>
              <a:rPr lang="tr-TR" sz="2800" dirty="0" err="1" smtClean="0"/>
              <a:t>radial</a:t>
            </a:r>
            <a:r>
              <a:rPr lang="tr-TR" sz="2800" dirty="0" smtClean="0"/>
              <a:t> </a:t>
            </a:r>
            <a:r>
              <a:rPr lang="tr-TR" sz="2800" dirty="0" err="1" smtClean="0"/>
              <a:t>damage</a:t>
            </a:r>
            <a:r>
              <a:rPr lang="tr-TR" sz="2800" dirty="0" smtClean="0"/>
              <a:t>.</a:t>
            </a:r>
          </a:p>
          <a:p>
            <a:pPr marL="514350" indent="-514350">
              <a:buFont typeface="+mj-lt"/>
              <a:buAutoNum type="arabicPeriod"/>
            </a:pPr>
            <a:r>
              <a:rPr lang="tr-TR" sz="2800" dirty="0" smtClean="0"/>
              <a:t>Special can not be </a:t>
            </a:r>
            <a:r>
              <a:rPr lang="tr-TR" sz="2800" dirty="0" err="1" smtClean="0"/>
              <a:t>interrupted</a:t>
            </a:r>
            <a:r>
              <a:rPr lang="tr-TR" sz="2800" dirty="0" smtClean="0"/>
              <a:t> </a:t>
            </a:r>
            <a:r>
              <a:rPr lang="tr-TR" sz="2800" dirty="0" err="1" smtClean="0"/>
              <a:t>by</a:t>
            </a:r>
            <a:r>
              <a:rPr lang="tr-TR" sz="2800" dirty="0" smtClean="0"/>
              <a:t> </a:t>
            </a:r>
            <a:r>
              <a:rPr lang="tr-TR" sz="2800" dirty="0" err="1" smtClean="0"/>
              <a:t>enemy</a:t>
            </a:r>
            <a:r>
              <a:rPr lang="tr-TR" sz="2800" dirty="0" smtClean="0"/>
              <a:t> </a:t>
            </a:r>
            <a:r>
              <a:rPr lang="tr-TR" sz="2800" dirty="0" err="1" smtClean="0"/>
              <a:t>attacks</a:t>
            </a:r>
            <a:r>
              <a:rPr lang="tr-TR" sz="2800" dirty="0" smtClean="0"/>
              <a:t>.</a:t>
            </a:r>
          </a:p>
          <a:p>
            <a:pPr marL="514350" indent="-514350">
              <a:buFont typeface="+mj-lt"/>
              <a:buAutoNum type="arabicPeriod"/>
            </a:pPr>
            <a:r>
              <a:rPr lang="tr-TR" sz="2800" dirty="0" err="1" smtClean="0"/>
              <a:t>Cast</a:t>
            </a:r>
            <a:r>
              <a:rPr lang="tr-TR" sz="2800" dirty="0" smtClean="0"/>
              <a:t> </a:t>
            </a:r>
            <a:r>
              <a:rPr lang="tr-TR" sz="2800" dirty="0" err="1" smtClean="0"/>
              <a:t>auto</a:t>
            </a:r>
            <a:r>
              <a:rPr lang="tr-TR" sz="2800" dirty="0" smtClean="0"/>
              <a:t> </a:t>
            </a:r>
            <a:r>
              <a:rPr lang="tr-TR" sz="2800" dirty="0" err="1" smtClean="0"/>
              <a:t>targets</a:t>
            </a:r>
            <a:r>
              <a:rPr lang="tr-TR" sz="2800" dirty="0" smtClean="0"/>
              <a:t> </a:t>
            </a:r>
            <a:r>
              <a:rPr lang="tr-TR" sz="2800" dirty="0" err="1" smtClean="0"/>
              <a:t>the</a:t>
            </a:r>
            <a:r>
              <a:rPr lang="tr-TR" sz="2800" dirty="0" smtClean="0"/>
              <a:t> </a:t>
            </a:r>
            <a:r>
              <a:rPr lang="tr-TR" sz="2800" dirty="0" err="1" smtClean="0"/>
              <a:t>closest</a:t>
            </a:r>
            <a:r>
              <a:rPr lang="tr-TR" sz="2800" dirty="0" smtClean="0"/>
              <a:t> </a:t>
            </a:r>
            <a:r>
              <a:rPr lang="tr-TR" sz="2800" dirty="0" err="1" smtClean="0"/>
              <a:t>enemy</a:t>
            </a:r>
            <a:r>
              <a:rPr lang="tr-TR" sz="2800" dirty="0" smtClean="0"/>
              <a:t>.</a:t>
            </a:r>
          </a:p>
          <a:p>
            <a:pPr marL="514350" indent="-514350">
              <a:buFont typeface="+mj-lt"/>
              <a:buAutoNum type="arabicPeriod"/>
            </a:pPr>
            <a:r>
              <a:rPr lang="tr-TR" sz="2800" dirty="0" err="1" smtClean="0"/>
              <a:t>Enemies</a:t>
            </a:r>
            <a:r>
              <a:rPr lang="tr-TR" sz="2800" dirty="0" smtClean="0"/>
              <a:t> </a:t>
            </a:r>
            <a:r>
              <a:rPr lang="tr-TR" sz="2800" dirty="0" err="1" smtClean="0"/>
              <a:t>turn</a:t>
            </a:r>
            <a:r>
              <a:rPr lang="tr-TR" sz="2800" dirty="0" smtClean="0"/>
              <a:t> </a:t>
            </a:r>
            <a:r>
              <a:rPr lang="tr-TR" sz="2800" dirty="0" err="1" smtClean="0"/>
              <a:t>into</a:t>
            </a:r>
            <a:r>
              <a:rPr lang="tr-TR" sz="2800" dirty="0" smtClean="0"/>
              <a:t> </a:t>
            </a:r>
            <a:r>
              <a:rPr lang="tr-TR" sz="2800" dirty="0" err="1" smtClean="0"/>
              <a:t>ragdolls</a:t>
            </a:r>
            <a:r>
              <a:rPr lang="tr-TR" sz="2800" dirty="0" smtClean="0"/>
              <a:t> </a:t>
            </a:r>
            <a:r>
              <a:rPr lang="tr-TR" sz="2800" dirty="0" err="1" smtClean="0"/>
              <a:t>when</a:t>
            </a:r>
            <a:r>
              <a:rPr lang="tr-TR" sz="2800" dirty="0" smtClean="0"/>
              <a:t> </a:t>
            </a:r>
            <a:r>
              <a:rPr lang="tr-TR" sz="2800" dirty="0" err="1" smtClean="0"/>
              <a:t>slained</a:t>
            </a:r>
            <a:r>
              <a:rPr lang="tr-TR" sz="2800" dirty="0" smtClean="0"/>
              <a:t>. </a:t>
            </a:r>
            <a:r>
              <a:rPr lang="tr-TR" sz="2800" dirty="0" err="1" smtClean="0"/>
              <a:t>After</a:t>
            </a:r>
            <a:r>
              <a:rPr lang="tr-TR" sz="2800" dirty="0" smtClean="0"/>
              <a:t> a </a:t>
            </a:r>
            <a:r>
              <a:rPr lang="tr-TR" sz="2800" dirty="0" err="1" smtClean="0"/>
              <a:t>couple</a:t>
            </a:r>
            <a:r>
              <a:rPr lang="tr-TR" sz="2800" dirty="0" smtClean="0"/>
              <a:t> of </a:t>
            </a:r>
            <a:r>
              <a:rPr lang="tr-TR" sz="2800" dirty="0" err="1" smtClean="0"/>
              <a:t>seconds</a:t>
            </a:r>
            <a:r>
              <a:rPr lang="tr-TR" sz="2800" dirty="0" smtClean="0"/>
              <a:t> </a:t>
            </a:r>
            <a:r>
              <a:rPr lang="tr-TR" sz="2800" dirty="0" err="1" smtClean="0"/>
              <a:t>their</a:t>
            </a:r>
            <a:r>
              <a:rPr lang="tr-TR" sz="2800" dirty="0" smtClean="0"/>
              <a:t> </a:t>
            </a:r>
            <a:r>
              <a:rPr lang="tr-TR" sz="2800" dirty="0" err="1" smtClean="0"/>
              <a:t>bodies</a:t>
            </a:r>
            <a:r>
              <a:rPr lang="tr-TR" sz="2800" dirty="0" smtClean="0"/>
              <a:t> </a:t>
            </a:r>
            <a:r>
              <a:rPr lang="tr-TR" sz="2800" dirty="0" err="1" smtClean="0"/>
              <a:t>turn</a:t>
            </a:r>
            <a:r>
              <a:rPr lang="tr-TR" sz="2800" dirty="0" smtClean="0"/>
              <a:t> </a:t>
            </a:r>
            <a:r>
              <a:rPr lang="tr-TR" sz="2800" dirty="0" err="1" smtClean="0"/>
              <a:t>into</a:t>
            </a:r>
            <a:r>
              <a:rPr lang="tr-TR" sz="2800" dirty="0" smtClean="0"/>
              <a:t> </a:t>
            </a:r>
            <a:r>
              <a:rPr lang="tr-TR" sz="2800" dirty="0" err="1" smtClean="0"/>
              <a:t>glowing</a:t>
            </a:r>
            <a:r>
              <a:rPr lang="tr-TR" sz="2800" dirty="0" smtClean="0"/>
              <a:t> </a:t>
            </a:r>
            <a:r>
              <a:rPr lang="tr-TR" sz="2800" dirty="0" err="1" smtClean="0"/>
              <a:t>particles</a:t>
            </a:r>
            <a:r>
              <a:rPr lang="tr-TR" sz="2800" dirty="0" smtClean="0"/>
              <a:t>.</a:t>
            </a:r>
          </a:p>
        </p:txBody>
      </p:sp>
      <p:sp>
        <p:nvSpPr>
          <p:cNvPr id="686" name="Just like flower porcelain  You’re like a moon that  awaken to say hello So beautiful and bright that you make me content to play it  world"/>
          <p:cNvSpPr txBox="1"/>
          <p:nvPr/>
        </p:nvSpPr>
        <p:spPr>
          <a:xfrm>
            <a:off x="1903990" y="4183930"/>
            <a:ext cx="6572119" cy="87203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tr-TR" dirty="0" err="1" smtClean="0"/>
              <a:t>Mechanics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853839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84"/>
                                        </p:tgtEl>
                                        <p:attrNameLst>
                                          <p:attrName>style.visibility</p:attrName>
                                        </p:attrNameLst>
                                      </p:cBhvr>
                                      <p:to>
                                        <p:strVal val="visible"/>
                                      </p:to>
                                    </p:set>
                                    <p:animEffect transition="in" filter="fade">
                                      <p:cBhvr>
                                        <p:cTn id="7" dur="500"/>
                                        <p:tgtEl>
                                          <p:spTgt spid="68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4">
                                            <p:txEl>
                                              <p:pRg st="0" end="0"/>
                                            </p:txEl>
                                          </p:spTgt>
                                        </p:tgtEl>
                                        <p:attrNameLst>
                                          <p:attrName>style.visibility</p:attrName>
                                        </p:attrNameLst>
                                      </p:cBhvr>
                                      <p:to>
                                        <p:strVal val="visible"/>
                                      </p:to>
                                    </p:set>
                                    <p:animEffect transition="in" filter="fade">
                                      <p:cBhvr>
                                        <p:cTn id="12" dur="10"/>
                                        <p:tgtEl>
                                          <p:spTgt spid="68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84">
                                            <p:txEl>
                                              <p:pRg st="1" end="1"/>
                                            </p:txEl>
                                          </p:spTgt>
                                        </p:tgtEl>
                                        <p:attrNameLst>
                                          <p:attrName>style.visibility</p:attrName>
                                        </p:attrNameLst>
                                      </p:cBhvr>
                                      <p:to>
                                        <p:strVal val="visible"/>
                                      </p:to>
                                    </p:set>
                                    <p:animEffect transition="in" filter="fade">
                                      <p:cBhvr>
                                        <p:cTn id="17" dur="10"/>
                                        <p:tgtEl>
                                          <p:spTgt spid="68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84">
                                            <p:txEl>
                                              <p:pRg st="2" end="2"/>
                                            </p:txEl>
                                          </p:spTgt>
                                        </p:tgtEl>
                                        <p:attrNameLst>
                                          <p:attrName>style.visibility</p:attrName>
                                        </p:attrNameLst>
                                      </p:cBhvr>
                                      <p:to>
                                        <p:strVal val="visible"/>
                                      </p:to>
                                    </p:set>
                                    <p:animEffect transition="in" filter="fade">
                                      <p:cBhvr>
                                        <p:cTn id="22" dur="10"/>
                                        <p:tgtEl>
                                          <p:spTgt spid="68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84">
                                            <p:txEl>
                                              <p:pRg st="3" end="3"/>
                                            </p:txEl>
                                          </p:spTgt>
                                        </p:tgtEl>
                                        <p:attrNameLst>
                                          <p:attrName>style.visibility</p:attrName>
                                        </p:attrNameLst>
                                      </p:cBhvr>
                                      <p:to>
                                        <p:strVal val="visible"/>
                                      </p:to>
                                    </p:set>
                                    <p:animEffect transition="in" filter="fade">
                                      <p:cBhvr>
                                        <p:cTn id="27" dur="10"/>
                                        <p:tgtEl>
                                          <p:spTgt spid="68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84">
                                            <p:txEl>
                                              <p:pRg st="4" end="4"/>
                                            </p:txEl>
                                          </p:spTgt>
                                        </p:tgtEl>
                                        <p:attrNameLst>
                                          <p:attrName>style.visibility</p:attrName>
                                        </p:attrNameLst>
                                      </p:cBhvr>
                                      <p:to>
                                        <p:strVal val="visible"/>
                                      </p:to>
                                    </p:set>
                                    <p:animEffect transition="in" filter="fade">
                                      <p:cBhvr>
                                        <p:cTn id="32" dur="10"/>
                                        <p:tgtEl>
                                          <p:spTgt spid="68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84">
                                            <p:txEl>
                                              <p:pRg st="5" end="5"/>
                                            </p:txEl>
                                          </p:spTgt>
                                        </p:tgtEl>
                                        <p:attrNameLst>
                                          <p:attrName>style.visibility</p:attrName>
                                        </p:attrNameLst>
                                      </p:cBhvr>
                                      <p:to>
                                        <p:strVal val="visible"/>
                                      </p:to>
                                    </p:set>
                                    <p:animEffect transition="in" filter="fade">
                                      <p:cBhvr>
                                        <p:cTn id="37" dur="10"/>
                                        <p:tgtEl>
                                          <p:spTgt spid="68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84">
                                            <p:txEl>
                                              <p:pRg st="6" end="6"/>
                                            </p:txEl>
                                          </p:spTgt>
                                        </p:tgtEl>
                                        <p:attrNameLst>
                                          <p:attrName>style.visibility</p:attrName>
                                        </p:attrNameLst>
                                      </p:cBhvr>
                                      <p:to>
                                        <p:strVal val="visible"/>
                                      </p:to>
                                    </p:set>
                                    <p:animEffect transition="in" filter="fade">
                                      <p:cBhvr>
                                        <p:cTn id="42" dur="10"/>
                                        <p:tgtEl>
                                          <p:spTgt spid="684">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84">
                                            <p:txEl>
                                              <p:pRg st="7" end="7"/>
                                            </p:txEl>
                                          </p:spTgt>
                                        </p:tgtEl>
                                        <p:attrNameLst>
                                          <p:attrName>style.visibility</p:attrName>
                                        </p:attrNameLst>
                                      </p:cBhvr>
                                      <p:to>
                                        <p:strVal val="visible"/>
                                      </p:to>
                                    </p:set>
                                    <p:animEffect transition="in" filter="fade">
                                      <p:cBhvr>
                                        <p:cTn id="47" dur="10"/>
                                        <p:tgtEl>
                                          <p:spTgt spid="684">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84">
                                            <p:txEl>
                                              <p:pRg st="8" end="8"/>
                                            </p:txEl>
                                          </p:spTgt>
                                        </p:tgtEl>
                                        <p:attrNameLst>
                                          <p:attrName>style.visibility</p:attrName>
                                        </p:attrNameLst>
                                      </p:cBhvr>
                                      <p:to>
                                        <p:strVal val="visible"/>
                                      </p:to>
                                    </p:set>
                                    <p:animEffect transition="in" filter="fade">
                                      <p:cBhvr>
                                        <p:cTn id="52" dur="10"/>
                                        <p:tgtEl>
                                          <p:spTgt spid="684">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84">
                                            <p:txEl>
                                              <p:pRg st="9" end="9"/>
                                            </p:txEl>
                                          </p:spTgt>
                                        </p:tgtEl>
                                        <p:attrNameLst>
                                          <p:attrName>style.visibility</p:attrName>
                                        </p:attrNameLst>
                                      </p:cBhvr>
                                      <p:to>
                                        <p:strVal val="visible"/>
                                      </p:to>
                                    </p:set>
                                    <p:animEffect transition="in" filter="fade">
                                      <p:cBhvr>
                                        <p:cTn id="57" dur="10"/>
                                        <p:tgtEl>
                                          <p:spTgt spid="68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699678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514350" indent="-514350">
              <a:buFont typeface="+mj-lt"/>
              <a:buAutoNum type="arabicPeriod"/>
            </a:pPr>
            <a:r>
              <a:rPr lang="tr-TR" sz="2800" dirty="0" err="1" smtClean="0"/>
              <a:t>Strength</a:t>
            </a:r>
            <a:r>
              <a:rPr lang="tr-TR" sz="2800" dirty="0" smtClean="0"/>
              <a:t> </a:t>
            </a:r>
            <a:r>
              <a:rPr lang="tr-TR" sz="2800" dirty="0" err="1" smtClean="0"/>
              <a:t>affects</a:t>
            </a:r>
            <a:r>
              <a:rPr lang="tr-TR" sz="2800" dirty="0" smtClean="0"/>
              <a:t> </a:t>
            </a:r>
            <a:r>
              <a:rPr lang="tr-TR" sz="2800" dirty="0" err="1" smtClean="0"/>
              <a:t>weapon</a:t>
            </a:r>
            <a:r>
              <a:rPr lang="tr-TR" sz="2800" dirty="0" smtClean="0"/>
              <a:t> </a:t>
            </a:r>
            <a:r>
              <a:rPr lang="tr-TR" sz="2800" dirty="0" err="1" smtClean="0"/>
              <a:t>damage</a:t>
            </a:r>
            <a:r>
              <a:rPr lang="tr-TR" sz="2800" dirty="0" smtClean="0"/>
              <a:t>.</a:t>
            </a:r>
          </a:p>
          <a:p>
            <a:pPr marL="514350" indent="-514350">
              <a:buFont typeface="+mj-lt"/>
              <a:buAutoNum type="arabicPeriod"/>
            </a:pPr>
            <a:r>
              <a:rPr lang="tr-TR" sz="2800" dirty="0" err="1" smtClean="0"/>
              <a:t>Agility</a:t>
            </a:r>
            <a:r>
              <a:rPr lang="tr-TR" sz="2800" dirty="0" smtClean="0"/>
              <a:t> </a:t>
            </a:r>
            <a:r>
              <a:rPr lang="tr-TR" sz="2800" dirty="0" err="1" smtClean="0"/>
              <a:t>affects</a:t>
            </a:r>
            <a:r>
              <a:rPr lang="tr-TR" sz="2800" dirty="0" smtClean="0"/>
              <a:t> </a:t>
            </a:r>
            <a:r>
              <a:rPr lang="tr-TR" sz="2800" dirty="0" err="1" smtClean="0"/>
              <a:t>walking</a:t>
            </a:r>
            <a:r>
              <a:rPr lang="tr-TR" sz="2800" dirty="0" smtClean="0"/>
              <a:t> </a:t>
            </a:r>
            <a:r>
              <a:rPr lang="tr-TR" sz="2800" dirty="0" err="1" smtClean="0"/>
              <a:t>speed</a:t>
            </a:r>
            <a:r>
              <a:rPr lang="tr-TR" sz="2800" dirty="0" smtClean="0"/>
              <a:t>.</a:t>
            </a:r>
          </a:p>
          <a:p>
            <a:pPr marL="514350" indent="-514350">
              <a:buFont typeface="+mj-lt"/>
              <a:buAutoNum type="arabicPeriod"/>
            </a:pPr>
            <a:r>
              <a:rPr lang="tr-TR" sz="2800" dirty="0" err="1" smtClean="0"/>
              <a:t>Intelligence</a:t>
            </a:r>
            <a:r>
              <a:rPr lang="tr-TR" sz="2800" dirty="0" smtClean="0"/>
              <a:t> </a:t>
            </a:r>
            <a:r>
              <a:rPr lang="tr-TR" sz="2800" dirty="0" err="1" smtClean="0"/>
              <a:t>affects</a:t>
            </a:r>
            <a:r>
              <a:rPr lang="tr-TR" sz="2800" dirty="0" smtClean="0"/>
              <a:t> mana </a:t>
            </a:r>
            <a:r>
              <a:rPr lang="tr-TR" sz="2800" dirty="0" err="1" smtClean="0"/>
              <a:t>regeneration</a:t>
            </a:r>
            <a:r>
              <a:rPr lang="tr-TR" sz="2800" dirty="0" smtClean="0"/>
              <a:t> rate.</a:t>
            </a:r>
          </a:p>
          <a:p>
            <a:pPr marL="514350" indent="-514350">
              <a:buFont typeface="+mj-lt"/>
              <a:buAutoNum type="arabicPeriod"/>
            </a:pPr>
            <a:r>
              <a:rPr lang="tr-TR" sz="2800" dirty="0" err="1" smtClean="0"/>
              <a:t>Endurance</a:t>
            </a:r>
            <a:r>
              <a:rPr lang="tr-TR" sz="2800" dirty="0" smtClean="0"/>
              <a:t> stat </a:t>
            </a:r>
            <a:r>
              <a:rPr lang="tr-TR" sz="2800" dirty="0" err="1" smtClean="0"/>
              <a:t>affects</a:t>
            </a:r>
            <a:r>
              <a:rPr lang="tr-TR" sz="2800" dirty="0" smtClean="0"/>
              <a:t> total </a:t>
            </a:r>
            <a:r>
              <a:rPr lang="tr-TR" sz="2800" dirty="0" err="1" smtClean="0"/>
              <a:t>hitpoints</a:t>
            </a:r>
            <a:r>
              <a:rPr lang="tr-TR" sz="2800" dirty="0" smtClean="0"/>
              <a:t>.</a:t>
            </a:r>
          </a:p>
          <a:p>
            <a:pPr marL="514350" indent="-514350">
              <a:buFont typeface="+mj-lt"/>
              <a:buAutoNum type="arabicPeriod"/>
            </a:pPr>
            <a:r>
              <a:rPr lang="tr-TR" sz="2800" dirty="0" err="1" smtClean="0"/>
              <a:t>Luck</a:t>
            </a:r>
            <a:r>
              <a:rPr lang="tr-TR" sz="2800" dirty="0" smtClean="0"/>
              <a:t> stat </a:t>
            </a:r>
            <a:r>
              <a:rPr lang="tr-TR" sz="2800" dirty="0" err="1" smtClean="0"/>
              <a:t>affects</a:t>
            </a:r>
            <a:r>
              <a:rPr lang="tr-TR" sz="2800" dirty="0" smtClean="0"/>
              <a:t> </a:t>
            </a:r>
            <a:r>
              <a:rPr lang="tr-TR" sz="2800" dirty="0" err="1" smtClean="0"/>
              <a:t>critical</a:t>
            </a:r>
            <a:r>
              <a:rPr lang="tr-TR" sz="2800" dirty="0" smtClean="0"/>
              <a:t> </a:t>
            </a:r>
            <a:r>
              <a:rPr lang="tr-TR" sz="2800" dirty="0" err="1" smtClean="0"/>
              <a:t>attack</a:t>
            </a:r>
            <a:r>
              <a:rPr lang="tr-TR" sz="2800" dirty="0" smtClean="0"/>
              <a:t> </a:t>
            </a:r>
            <a:r>
              <a:rPr lang="tr-TR" sz="2800" dirty="0" err="1" smtClean="0"/>
              <a:t>chance</a:t>
            </a:r>
            <a:r>
              <a:rPr lang="tr-TR" sz="2800" dirty="0" smtClean="0"/>
              <a:t>.</a:t>
            </a:r>
          </a:p>
          <a:p>
            <a:pPr marL="514350" indent="-514350">
              <a:buFont typeface="+mj-lt"/>
              <a:buAutoNum type="arabicPeriod"/>
            </a:pPr>
            <a:r>
              <a:rPr lang="tr-TR" sz="2800" dirty="0" err="1" smtClean="0"/>
              <a:t>When</a:t>
            </a:r>
            <a:r>
              <a:rPr lang="tr-TR" sz="2800" dirty="0" smtClean="0"/>
              <a:t> </a:t>
            </a:r>
            <a:r>
              <a:rPr lang="tr-TR" sz="2800" dirty="0" err="1" smtClean="0"/>
              <a:t>stamina</a:t>
            </a:r>
            <a:r>
              <a:rPr lang="tr-TR" sz="2800" dirty="0" smtClean="0"/>
              <a:t> is </a:t>
            </a:r>
            <a:r>
              <a:rPr lang="tr-TR" sz="2800" dirty="0" err="1" smtClean="0"/>
              <a:t>out</a:t>
            </a:r>
            <a:r>
              <a:rPr lang="tr-TR" sz="2800" dirty="0" smtClean="0"/>
              <a:t>, </a:t>
            </a:r>
            <a:r>
              <a:rPr lang="tr-TR" sz="2800" dirty="0" err="1" smtClean="0"/>
              <a:t>player</a:t>
            </a:r>
            <a:r>
              <a:rPr lang="tr-TR" sz="2800" dirty="0" smtClean="0"/>
              <a:t> </a:t>
            </a:r>
            <a:r>
              <a:rPr lang="tr-TR" sz="2800" dirty="0" err="1" smtClean="0"/>
              <a:t>jumps</a:t>
            </a:r>
            <a:r>
              <a:rPr lang="tr-TR" sz="2800" dirty="0" smtClean="0"/>
              <a:t>/</a:t>
            </a:r>
            <a:r>
              <a:rPr lang="tr-TR" sz="2800" dirty="0" err="1" smtClean="0"/>
              <a:t>leaps</a:t>
            </a:r>
            <a:r>
              <a:rPr lang="tr-TR" sz="2800" dirty="0" smtClean="0"/>
              <a:t>.</a:t>
            </a:r>
          </a:p>
          <a:p>
            <a:pPr marL="514350" indent="-514350">
              <a:buFont typeface="+mj-lt"/>
              <a:buAutoNum type="arabicPeriod"/>
            </a:pPr>
            <a:r>
              <a:rPr lang="tr-TR" sz="2800" dirty="0" err="1"/>
              <a:t>Cast</a:t>
            </a:r>
            <a:r>
              <a:rPr lang="tr-TR" sz="2800" dirty="0"/>
              <a:t> </a:t>
            </a:r>
            <a:r>
              <a:rPr lang="tr-TR" sz="2800" dirty="0" err="1" smtClean="0"/>
              <a:t>consumes</a:t>
            </a:r>
            <a:r>
              <a:rPr lang="tr-TR" sz="2800" dirty="0" smtClean="0"/>
              <a:t> </a:t>
            </a:r>
            <a:r>
              <a:rPr lang="tr-TR" sz="2800" dirty="0"/>
              <a:t>20% mana </a:t>
            </a:r>
            <a:r>
              <a:rPr lang="tr-TR" sz="2800" dirty="0" err="1"/>
              <a:t>meter</a:t>
            </a:r>
            <a:r>
              <a:rPr lang="tr-TR" sz="2800" dirty="0" smtClean="0"/>
              <a:t>.</a:t>
            </a:r>
          </a:p>
          <a:p>
            <a:pPr marL="514350" indent="-514350">
              <a:buFont typeface="+mj-lt"/>
              <a:buAutoNum type="arabicPeriod"/>
            </a:pPr>
            <a:r>
              <a:rPr lang="tr-TR" sz="2800" dirty="0" smtClean="0"/>
              <a:t>Special </a:t>
            </a:r>
            <a:r>
              <a:rPr lang="tr-TR" sz="2800" dirty="0" err="1" smtClean="0"/>
              <a:t>consumes</a:t>
            </a:r>
            <a:r>
              <a:rPr lang="tr-TR" sz="2800" dirty="0" smtClean="0"/>
              <a:t> </a:t>
            </a:r>
            <a:r>
              <a:rPr lang="tr-TR" sz="2800" dirty="0"/>
              <a:t>50% </a:t>
            </a:r>
            <a:r>
              <a:rPr lang="tr-TR" sz="2800" dirty="0" err="1"/>
              <a:t>stamina</a:t>
            </a:r>
            <a:r>
              <a:rPr lang="tr-TR" sz="2800" dirty="0"/>
              <a:t> </a:t>
            </a:r>
            <a:r>
              <a:rPr lang="tr-TR" sz="2800" dirty="0" err="1" smtClean="0"/>
              <a:t>meter</a:t>
            </a:r>
            <a:r>
              <a:rPr lang="tr-TR" sz="2800" dirty="0" smtClean="0"/>
              <a:t>.</a:t>
            </a:r>
          </a:p>
          <a:p>
            <a:pPr marL="514350" indent="-514350">
              <a:buFont typeface="+mj-lt"/>
              <a:buAutoNum type="arabicPeriod"/>
            </a:pPr>
            <a:r>
              <a:rPr lang="tr-TR" sz="2800" dirty="0" err="1" smtClean="0"/>
              <a:t>Dash</a:t>
            </a:r>
            <a:r>
              <a:rPr lang="tr-TR" sz="2800" dirty="0" smtClean="0"/>
              <a:t> </a:t>
            </a:r>
            <a:r>
              <a:rPr lang="tr-TR" sz="2800" dirty="0" err="1" smtClean="0"/>
              <a:t>consumes</a:t>
            </a:r>
            <a:r>
              <a:rPr lang="tr-TR" sz="2800" dirty="0" smtClean="0"/>
              <a:t> 10% </a:t>
            </a:r>
            <a:r>
              <a:rPr lang="tr-TR" sz="2800" dirty="0" err="1" smtClean="0"/>
              <a:t>stramina</a:t>
            </a:r>
            <a:r>
              <a:rPr lang="tr-TR" sz="2800" dirty="0" smtClean="0"/>
              <a:t> </a:t>
            </a:r>
            <a:r>
              <a:rPr lang="tr-TR" sz="2800" dirty="0" err="1" smtClean="0"/>
              <a:t>meter</a:t>
            </a:r>
            <a:r>
              <a:rPr lang="tr-TR" sz="2800" dirty="0" smtClean="0"/>
              <a:t>.</a:t>
            </a:r>
          </a:p>
          <a:p>
            <a:pPr marL="514350" indent="-514350">
              <a:buFont typeface="+mj-lt"/>
              <a:buAutoNum type="arabicPeriod"/>
            </a:pPr>
            <a:r>
              <a:rPr lang="tr-TR" sz="2800" dirty="0" err="1" smtClean="0"/>
              <a:t>Walking</a:t>
            </a:r>
            <a:r>
              <a:rPr lang="tr-TR" sz="2800" dirty="0" smtClean="0"/>
              <a:t> </a:t>
            </a:r>
            <a:r>
              <a:rPr lang="tr-TR" sz="2800" dirty="0" err="1" smtClean="0"/>
              <a:t>drains</a:t>
            </a:r>
            <a:r>
              <a:rPr lang="tr-TR" sz="2800" dirty="0" smtClean="0"/>
              <a:t> </a:t>
            </a:r>
            <a:r>
              <a:rPr lang="tr-TR" sz="2800" dirty="0" err="1" smtClean="0"/>
              <a:t>stamina</a:t>
            </a:r>
            <a:r>
              <a:rPr lang="tr-TR" sz="2800" dirty="0" smtClean="0"/>
              <a:t>.</a:t>
            </a:r>
          </a:p>
          <a:p>
            <a:pPr marL="514350" indent="-514350">
              <a:buFont typeface="+mj-lt"/>
              <a:buAutoNum type="arabicPeriod"/>
            </a:pPr>
            <a:r>
              <a:rPr lang="tr-TR" sz="2800" dirty="0" err="1" smtClean="0"/>
              <a:t>When</a:t>
            </a:r>
            <a:r>
              <a:rPr lang="tr-TR" sz="2800" dirty="0" smtClean="0"/>
              <a:t> </a:t>
            </a:r>
            <a:r>
              <a:rPr lang="tr-TR" sz="2800" dirty="0" err="1" smtClean="0"/>
              <a:t>stamina</a:t>
            </a:r>
            <a:r>
              <a:rPr lang="tr-TR" sz="2800" dirty="0" smtClean="0"/>
              <a:t> is </a:t>
            </a:r>
            <a:r>
              <a:rPr lang="tr-TR" sz="2800" dirty="0" err="1" smtClean="0"/>
              <a:t>completely</a:t>
            </a:r>
            <a:r>
              <a:rPr lang="tr-TR" sz="2800" dirty="0" smtClean="0"/>
              <a:t> </a:t>
            </a:r>
            <a:r>
              <a:rPr lang="tr-TR" sz="2800" dirty="0" err="1" smtClean="0"/>
              <a:t>drained</a:t>
            </a:r>
            <a:r>
              <a:rPr lang="tr-TR" sz="2800" dirty="0" smtClean="0"/>
              <a:t> </a:t>
            </a:r>
            <a:r>
              <a:rPr lang="tr-TR" sz="2800" dirty="0" err="1" smtClean="0"/>
              <a:t>the</a:t>
            </a:r>
            <a:r>
              <a:rPr lang="tr-TR" sz="2800" dirty="0" smtClean="0"/>
              <a:t> </a:t>
            </a:r>
            <a:r>
              <a:rPr lang="tr-TR" sz="2800" dirty="0" err="1" smtClean="0"/>
              <a:t>player</a:t>
            </a:r>
            <a:r>
              <a:rPr lang="tr-TR" sz="2800" dirty="0" smtClean="0"/>
              <a:t> can not </a:t>
            </a:r>
            <a:r>
              <a:rPr lang="tr-TR" sz="2800" dirty="0" err="1" smtClean="0"/>
              <a:t>run</a:t>
            </a:r>
            <a:r>
              <a:rPr lang="tr-TR" sz="2800" dirty="0" smtClean="0"/>
              <a:t> </a:t>
            </a:r>
            <a:r>
              <a:rPr lang="tr-TR" sz="2800" dirty="0" err="1" smtClean="0"/>
              <a:t>till</a:t>
            </a:r>
            <a:r>
              <a:rPr lang="tr-TR" sz="2800" dirty="0" smtClean="0"/>
              <a:t> it </a:t>
            </a:r>
            <a:r>
              <a:rPr lang="tr-TR" sz="2800" dirty="0" err="1" smtClean="0"/>
              <a:t>regenerates</a:t>
            </a:r>
            <a:endParaRPr lang="tr-TR" sz="2800" dirty="0" smtClean="0"/>
          </a:p>
          <a:p>
            <a:pPr marL="514350" indent="-514350">
              <a:buFont typeface="+mj-lt"/>
              <a:buAutoNum type="arabicPeriod"/>
            </a:pPr>
            <a:r>
              <a:rPr lang="tr-TR" sz="2800" dirty="0"/>
              <a:t>Critical </a:t>
            </a:r>
            <a:r>
              <a:rPr lang="tr-TR" sz="2800" dirty="0" err="1"/>
              <a:t>chance</a:t>
            </a:r>
            <a:r>
              <a:rPr lang="tr-TR" sz="2800" dirty="0"/>
              <a:t> is </a:t>
            </a:r>
            <a:r>
              <a:rPr lang="tr-TR" sz="2800" dirty="0" err="1"/>
              <a:t>used</a:t>
            </a:r>
            <a:r>
              <a:rPr lang="tr-TR" sz="2800" dirty="0"/>
              <a:t> </a:t>
            </a:r>
            <a:r>
              <a:rPr lang="tr-TR" sz="2800" dirty="0" err="1"/>
              <a:t>from</a:t>
            </a:r>
            <a:r>
              <a:rPr lang="tr-TR" sz="2800" dirty="0"/>
              <a:t> </a:t>
            </a:r>
            <a:r>
              <a:rPr lang="tr-TR" sz="2800" dirty="0" err="1"/>
              <a:t>character</a:t>
            </a:r>
            <a:r>
              <a:rPr lang="tr-TR" sz="2800" dirty="0"/>
              <a:t> </a:t>
            </a:r>
            <a:r>
              <a:rPr lang="tr-TR" sz="2800" dirty="0" err="1"/>
              <a:t>creation</a:t>
            </a:r>
            <a:r>
              <a:rPr lang="tr-TR" sz="2800" dirty="0"/>
              <a:t> </a:t>
            </a:r>
            <a:r>
              <a:rPr lang="tr-TR" sz="2800" dirty="0" err="1"/>
              <a:t>and</a:t>
            </a:r>
            <a:r>
              <a:rPr lang="tr-TR" sz="2800" dirty="0"/>
              <a:t> </a:t>
            </a:r>
            <a:r>
              <a:rPr lang="tr-TR" sz="2800" dirty="0" err="1"/>
              <a:t>causes</a:t>
            </a:r>
            <a:r>
              <a:rPr lang="tr-TR" sz="2800" dirty="0"/>
              <a:t> </a:t>
            </a:r>
            <a:r>
              <a:rPr lang="tr-TR" sz="2800" dirty="0" err="1"/>
              <a:t>double</a:t>
            </a:r>
            <a:r>
              <a:rPr lang="tr-TR" sz="2800" dirty="0"/>
              <a:t> </a:t>
            </a:r>
            <a:r>
              <a:rPr lang="tr-TR" sz="2800" dirty="0" err="1"/>
              <a:t>damage</a:t>
            </a:r>
            <a:r>
              <a:rPr lang="tr-TR" sz="2800" dirty="0"/>
              <a:t> </a:t>
            </a:r>
            <a:r>
              <a:rPr lang="tr-TR" sz="2800" dirty="0" err="1"/>
              <a:t>with</a:t>
            </a:r>
            <a:r>
              <a:rPr lang="tr-TR" sz="2800" dirty="0"/>
              <a:t> </a:t>
            </a:r>
            <a:r>
              <a:rPr lang="tr-TR" sz="2800" dirty="0" err="1"/>
              <a:t>red</a:t>
            </a:r>
            <a:r>
              <a:rPr lang="tr-TR" sz="2800" dirty="0"/>
              <a:t> </a:t>
            </a:r>
            <a:r>
              <a:rPr lang="tr-TR" sz="2800" dirty="0" err="1"/>
              <a:t>text</a:t>
            </a:r>
            <a:r>
              <a:rPr lang="tr-TR" sz="2800" dirty="0"/>
              <a:t> </a:t>
            </a:r>
            <a:r>
              <a:rPr lang="tr-TR" sz="2800" dirty="0" err="1" smtClean="0"/>
              <a:t>display</a:t>
            </a:r>
            <a:r>
              <a:rPr lang="tr-TR" sz="2800" dirty="0" smtClean="0"/>
              <a:t>.</a:t>
            </a:r>
          </a:p>
          <a:p>
            <a:pPr marL="514350" indent="-514350">
              <a:buFont typeface="+mj-lt"/>
              <a:buAutoNum type="arabicPeriod"/>
            </a:pPr>
            <a:r>
              <a:rPr lang="tr-TR" sz="2800" dirty="0" err="1" smtClean="0"/>
              <a:t>Cast</a:t>
            </a:r>
            <a:r>
              <a:rPr lang="tr-TR" sz="2800" dirty="0" smtClean="0"/>
              <a:t> </a:t>
            </a:r>
            <a:r>
              <a:rPr lang="tr-TR" sz="2800" dirty="0" err="1" smtClean="0"/>
              <a:t>may</a:t>
            </a:r>
            <a:r>
              <a:rPr lang="tr-TR" sz="2800" dirty="0" smtClean="0"/>
              <a:t> be </a:t>
            </a:r>
            <a:r>
              <a:rPr lang="tr-TR" sz="2800" dirty="0" err="1" smtClean="0"/>
              <a:t>critical</a:t>
            </a:r>
            <a:r>
              <a:rPr lang="tr-TR" sz="2800" dirty="0" smtClean="0"/>
              <a:t> </a:t>
            </a:r>
            <a:r>
              <a:rPr lang="tr-TR" sz="2800" dirty="0" err="1" smtClean="0"/>
              <a:t>by</a:t>
            </a:r>
            <a:r>
              <a:rPr lang="tr-TR" sz="2800" dirty="0" smtClean="0"/>
              <a:t> </a:t>
            </a:r>
            <a:r>
              <a:rPr lang="tr-TR" sz="2800" dirty="0" err="1" smtClean="0"/>
              <a:t>causing</a:t>
            </a:r>
            <a:r>
              <a:rPr lang="tr-TR" sz="2800" dirty="0" smtClean="0"/>
              <a:t> </a:t>
            </a:r>
            <a:r>
              <a:rPr lang="tr-TR" sz="2800" dirty="0" err="1" smtClean="0"/>
              <a:t>double</a:t>
            </a:r>
            <a:r>
              <a:rPr lang="tr-TR" sz="2800" dirty="0" smtClean="0"/>
              <a:t> </a:t>
            </a:r>
            <a:r>
              <a:rPr lang="tr-TR" sz="2800" dirty="0" err="1" smtClean="0"/>
              <a:t>damage</a:t>
            </a:r>
            <a:r>
              <a:rPr lang="tr-TR" sz="2800" dirty="0" smtClean="0"/>
              <a:t>.</a:t>
            </a:r>
          </a:p>
          <a:p>
            <a:pPr marL="514350" indent="-514350">
              <a:buFont typeface="+mj-lt"/>
              <a:buAutoNum type="arabicPeriod"/>
            </a:pPr>
            <a:r>
              <a:rPr lang="tr-TR" sz="2800" dirty="0" err="1" smtClean="0"/>
              <a:t>When</a:t>
            </a:r>
            <a:r>
              <a:rPr lang="tr-TR" sz="2800" dirty="0" smtClean="0"/>
              <a:t> </a:t>
            </a:r>
            <a:r>
              <a:rPr lang="tr-TR" sz="2800" dirty="0" err="1" smtClean="0"/>
              <a:t>the</a:t>
            </a:r>
            <a:r>
              <a:rPr lang="tr-TR" sz="2800" dirty="0" smtClean="0"/>
              <a:t> </a:t>
            </a:r>
            <a:r>
              <a:rPr lang="tr-TR" sz="2800" dirty="0" err="1" smtClean="0"/>
              <a:t>players</a:t>
            </a:r>
            <a:r>
              <a:rPr lang="tr-TR" sz="2800" dirty="0" smtClean="0"/>
              <a:t> </a:t>
            </a:r>
            <a:r>
              <a:rPr lang="tr-TR" sz="2800" dirty="0" err="1" smtClean="0"/>
              <a:t>die</a:t>
            </a:r>
            <a:r>
              <a:rPr lang="tr-TR" sz="2800" dirty="0" smtClean="0"/>
              <a:t>, </a:t>
            </a:r>
            <a:r>
              <a:rPr lang="tr-TR" sz="2800" dirty="0" err="1" smtClean="0"/>
              <a:t>they</a:t>
            </a:r>
            <a:r>
              <a:rPr lang="tr-TR" sz="2800" dirty="0" smtClean="0"/>
              <a:t> </a:t>
            </a:r>
            <a:r>
              <a:rPr lang="tr-TR" sz="2800" dirty="0" err="1" smtClean="0"/>
              <a:t>spawn</a:t>
            </a:r>
            <a:r>
              <a:rPr lang="tr-TR" sz="2800" dirty="0" smtClean="0"/>
              <a:t> at </a:t>
            </a:r>
            <a:r>
              <a:rPr lang="tr-TR" sz="2800" dirty="0" err="1" smtClean="0"/>
              <a:t>different</a:t>
            </a:r>
            <a:r>
              <a:rPr lang="tr-TR" sz="2800" dirty="0" smtClean="0"/>
              <a:t> </a:t>
            </a:r>
            <a:r>
              <a:rPr lang="tr-TR" sz="2800" dirty="0" err="1" smtClean="0"/>
              <a:t>spawn</a:t>
            </a:r>
            <a:r>
              <a:rPr lang="tr-TR" sz="2800" dirty="0" smtClean="0"/>
              <a:t> </a:t>
            </a:r>
            <a:r>
              <a:rPr lang="tr-TR" sz="2800" dirty="0" err="1" smtClean="0"/>
              <a:t>points</a:t>
            </a:r>
            <a:r>
              <a:rPr lang="tr-TR" sz="2800" dirty="0" smtClean="0"/>
              <a:t> </a:t>
            </a:r>
            <a:r>
              <a:rPr lang="tr-TR" sz="2800" dirty="0" err="1" smtClean="0"/>
              <a:t>around</a:t>
            </a:r>
            <a:r>
              <a:rPr lang="tr-TR" sz="2800" dirty="0" smtClean="0"/>
              <a:t> </a:t>
            </a:r>
            <a:r>
              <a:rPr lang="tr-TR" sz="2800" dirty="0" err="1" smtClean="0"/>
              <a:t>the</a:t>
            </a:r>
            <a:r>
              <a:rPr lang="tr-TR" sz="2800" dirty="0" smtClean="0"/>
              <a:t> </a:t>
            </a:r>
            <a:r>
              <a:rPr lang="tr-TR" sz="2800" dirty="0" err="1" smtClean="0"/>
              <a:t>map</a:t>
            </a:r>
            <a:r>
              <a:rPr lang="tr-TR" sz="2800" dirty="0" smtClean="0"/>
              <a:t>. </a:t>
            </a:r>
            <a:r>
              <a:rPr lang="tr-TR" sz="2800" dirty="0" err="1" smtClean="0"/>
              <a:t>These</a:t>
            </a:r>
            <a:r>
              <a:rPr lang="tr-TR" sz="2800" dirty="0" smtClean="0"/>
              <a:t> </a:t>
            </a:r>
            <a:r>
              <a:rPr lang="tr-TR" sz="2800" dirty="0" err="1" smtClean="0"/>
              <a:t>are</a:t>
            </a:r>
            <a:r>
              <a:rPr lang="tr-TR" sz="2800" dirty="0" smtClean="0"/>
              <a:t> </a:t>
            </a:r>
            <a:r>
              <a:rPr lang="tr-TR" sz="2800" dirty="0" err="1" smtClean="0"/>
              <a:t>actually</a:t>
            </a:r>
            <a:r>
              <a:rPr lang="tr-TR" sz="2800" dirty="0" smtClean="0"/>
              <a:t> </a:t>
            </a:r>
            <a:r>
              <a:rPr lang="tr-TR" sz="2800" dirty="0" err="1" smtClean="0"/>
              <a:t>spawn</a:t>
            </a:r>
            <a:r>
              <a:rPr lang="tr-TR" sz="2800" dirty="0" smtClean="0"/>
              <a:t> </a:t>
            </a:r>
            <a:r>
              <a:rPr lang="tr-TR" sz="2800" dirty="0" err="1" smtClean="0"/>
              <a:t>points</a:t>
            </a:r>
            <a:r>
              <a:rPr lang="tr-TR" sz="2800" dirty="0" smtClean="0"/>
              <a:t> </a:t>
            </a:r>
            <a:r>
              <a:rPr lang="tr-TR" sz="2800" dirty="0" err="1" smtClean="0"/>
              <a:t>for</a:t>
            </a:r>
            <a:r>
              <a:rPr lang="tr-TR" sz="2800" dirty="0" smtClean="0"/>
              <a:t> </a:t>
            </a:r>
            <a:r>
              <a:rPr lang="tr-TR" sz="2800" dirty="0" err="1" smtClean="0"/>
              <a:t>each</a:t>
            </a:r>
            <a:r>
              <a:rPr lang="tr-TR" sz="2800" dirty="0" smtClean="0"/>
              <a:t> </a:t>
            </a:r>
            <a:r>
              <a:rPr lang="tr-TR" sz="2800" dirty="0" err="1" smtClean="0"/>
              <a:t>player</a:t>
            </a:r>
            <a:r>
              <a:rPr lang="tr-TR" sz="2800" dirty="0" smtClean="0"/>
              <a:t> in a </a:t>
            </a:r>
            <a:r>
              <a:rPr lang="tr-TR" sz="2800" dirty="0" err="1" smtClean="0"/>
              <a:t>multiplayer</a:t>
            </a:r>
            <a:r>
              <a:rPr lang="tr-TR" sz="2800" dirty="0" smtClean="0"/>
              <a:t> </a:t>
            </a:r>
            <a:r>
              <a:rPr lang="tr-TR" sz="2800" dirty="0" err="1" smtClean="0"/>
              <a:t>game</a:t>
            </a:r>
            <a:r>
              <a:rPr lang="tr-TR" sz="2800" dirty="0" smtClean="0"/>
              <a:t>.</a:t>
            </a:r>
          </a:p>
        </p:txBody>
      </p:sp>
      <p:sp>
        <p:nvSpPr>
          <p:cNvPr id="686" name="Just like flower porcelain  You’re like a moon that  awaken to say hello So beautiful and bright that you make me content to play it  world"/>
          <p:cNvSpPr txBox="1"/>
          <p:nvPr/>
        </p:nvSpPr>
        <p:spPr>
          <a:xfrm>
            <a:off x="1903990" y="4183930"/>
            <a:ext cx="6572119" cy="87203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tr-TR" dirty="0" smtClean="0"/>
              <a:t>Rules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363870004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84"/>
                                        </p:tgtEl>
                                        <p:attrNameLst>
                                          <p:attrName>style.visibility</p:attrName>
                                        </p:attrNameLst>
                                      </p:cBhvr>
                                      <p:to>
                                        <p:strVal val="visible"/>
                                      </p:to>
                                    </p:set>
                                    <p:animEffect transition="in" filter="fade">
                                      <p:cBhvr>
                                        <p:cTn id="7" dur="500"/>
                                        <p:tgtEl>
                                          <p:spTgt spid="68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4">
                                            <p:txEl>
                                              <p:pRg st="0" end="0"/>
                                            </p:txEl>
                                          </p:spTgt>
                                        </p:tgtEl>
                                        <p:attrNameLst>
                                          <p:attrName>style.visibility</p:attrName>
                                        </p:attrNameLst>
                                      </p:cBhvr>
                                      <p:to>
                                        <p:strVal val="visible"/>
                                      </p:to>
                                    </p:set>
                                    <p:animEffect transition="in" filter="fade">
                                      <p:cBhvr>
                                        <p:cTn id="12" dur="10"/>
                                        <p:tgtEl>
                                          <p:spTgt spid="68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84">
                                            <p:txEl>
                                              <p:pRg st="1" end="1"/>
                                            </p:txEl>
                                          </p:spTgt>
                                        </p:tgtEl>
                                        <p:attrNameLst>
                                          <p:attrName>style.visibility</p:attrName>
                                        </p:attrNameLst>
                                      </p:cBhvr>
                                      <p:to>
                                        <p:strVal val="visible"/>
                                      </p:to>
                                    </p:set>
                                    <p:animEffect transition="in" filter="fade">
                                      <p:cBhvr>
                                        <p:cTn id="17" dur="10"/>
                                        <p:tgtEl>
                                          <p:spTgt spid="68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84">
                                            <p:txEl>
                                              <p:pRg st="2" end="2"/>
                                            </p:txEl>
                                          </p:spTgt>
                                        </p:tgtEl>
                                        <p:attrNameLst>
                                          <p:attrName>style.visibility</p:attrName>
                                        </p:attrNameLst>
                                      </p:cBhvr>
                                      <p:to>
                                        <p:strVal val="visible"/>
                                      </p:to>
                                    </p:set>
                                    <p:animEffect transition="in" filter="fade">
                                      <p:cBhvr>
                                        <p:cTn id="22" dur="10"/>
                                        <p:tgtEl>
                                          <p:spTgt spid="68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84">
                                            <p:txEl>
                                              <p:pRg st="3" end="3"/>
                                            </p:txEl>
                                          </p:spTgt>
                                        </p:tgtEl>
                                        <p:attrNameLst>
                                          <p:attrName>style.visibility</p:attrName>
                                        </p:attrNameLst>
                                      </p:cBhvr>
                                      <p:to>
                                        <p:strVal val="visible"/>
                                      </p:to>
                                    </p:set>
                                    <p:animEffect transition="in" filter="fade">
                                      <p:cBhvr>
                                        <p:cTn id="27" dur="10"/>
                                        <p:tgtEl>
                                          <p:spTgt spid="68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84">
                                            <p:txEl>
                                              <p:pRg st="4" end="4"/>
                                            </p:txEl>
                                          </p:spTgt>
                                        </p:tgtEl>
                                        <p:attrNameLst>
                                          <p:attrName>style.visibility</p:attrName>
                                        </p:attrNameLst>
                                      </p:cBhvr>
                                      <p:to>
                                        <p:strVal val="visible"/>
                                      </p:to>
                                    </p:set>
                                    <p:animEffect transition="in" filter="fade">
                                      <p:cBhvr>
                                        <p:cTn id="32" dur="10"/>
                                        <p:tgtEl>
                                          <p:spTgt spid="68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84">
                                            <p:txEl>
                                              <p:pRg st="5" end="5"/>
                                            </p:txEl>
                                          </p:spTgt>
                                        </p:tgtEl>
                                        <p:attrNameLst>
                                          <p:attrName>style.visibility</p:attrName>
                                        </p:attrNameLst>
                                      </p:cBhvr>
                                      <p:to>
                                        <p:strVal val="visible"/>
                                      </p:to>
                                    </p:set>
                                    <p:animEffect transition="in" filter="fade">
                                      <p:cBhvr>
                                        <p:cTn id="37" dur="10"/>
                                        <p:tgtEl>
                                          <p:spTgt spid="68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84">
                                            <p:txEl>
                                              <p:pRg st="6" end="6"/>
                                            </p:txEl>
                                          </p:spTgt>
                                        </p:tgtEl>
                                        <p:attrNameLst>
                                          <p:attrName>style.visibility</p:attrName>
                                        </p:attrNameLst>
                                      </p:cBhvr>
                                      <p:to>
                                        <p:strVal val="visible"/>
                                      </p:to>
                                    </p:set>
                                    <p:animEffect transition="in" filter="fade">
                                      <p:cBhvr>
                                        <p:cTn id="42" dur="10"/>
                                        <p:tgtEl>
                                          <p:spTgt spid="684">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84">
                                            <p:txEl>
                                              <p:pRg st="7" end="7"/>
                                            </p:txEl>
                                          </p:spTgt>
                                        </p:tgtEl>
                                        <p:attrNameLst>
                                          <p:attrName>style.visibility</p:attrName>
                                        </p:attrNameLst>
                                      </p:cBhvr>
                                      <p:to>
                                        <p:strVal val="visible"/>
                                      </p:to>
                                    </p:set>
                                    <p:animEffect transition="in" filter="fade">
                                      <p:cBhvr>
                                        <p:cTn id="47" dur="10"/>
                                        <p:tgtEl>
                                          <p:spTgt spid="684">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84">
                                            <p:txEl>
                                              <p:pRg st="8" end="8"/>
                                            </p:txEl>
                                          </p:spTgt>
                                        </p:tgtEl>
                                        <p:attrNameLst>
                                          <p:attrName>style.visibility</p:attrName>
                                        </p:attrNameLst>
                                      </p:cBhvr>
                                      <p:to>
                                        <p:strVal val="visible"/>
                                      </p:to>
                                    </p:set>
                                    <p:animEffect transition="in" filter="fade">
                                      <p:cBhvr>
                                        <p:cTn id="52" dur="10"/>
                                        <p:tgtEl>
                                          <p:spTgt spid="684">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84">
                                            <p:txEl>
                                              <p:pRg st="9" end="9"/>
                                            </p:txEl>
                                          </p:spTgt>
                                        </p:tgtEl>
                                        <p:attrNameLst>
                                          <p:attrName>style.visibility</p:attrName>
                                        </p:attrNameLst>
                                      </p:cBhvr>
                                      <p:to>
                                        <p:strVal val="visible"/>
                                      </p:to>
                                    </p:set>
                                    <p:animEffect transition="in" filter="fade">
                                      <p:cBhvr>
                                        <p:cTn id="57" dur="10"/>
                                        <p:tgtEl>
                                          <p:spTgt spid="684">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84">
                                            <p:txEl>
                                              <p:pRg st="10" end="10"/>
                                            </p:txEl>
                                          </p:spTgt>
                                        </p:tgtEl>
                                        <p:attrNameLst>
                                          <p:attrName>style.visibility</p:attrName>
                                        </p:attrNameLst>
                                      </p:cBhvr>
                                      <p:to>
                                        <p:strVal val="visible"/>
                                      </p:to>
                                    </p:set>
                                    <p:animEffect transition="in" filter="fade">
                                      <p:cBhvr>
                                        <p:cTn id="62" dur="10"/>
                                        <p:tgtEl>
                                          <p:spTgt spid="684">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684">
                                            <p:txEl>
                                              <p:pRg st="11" end="11"/>
                                            </p:txEl>
                                          </p:spTgt>
                                        </p:tgtEl>
                                        <p:attrNameLst>
                                          <p:attrName>style.visibility</p:attrName>
                                        </p:attrNameLst>
                                      </p:cBhvr>
                                      <p:to>
                                        <p:strVal val="visible"/>
                                      </p:to>
                                    </p:set>
                                    <p:animEffect transition="in" filter="fade">
                                      <p:cBhvr>
                                        <p:cTn id="67" dur="10"/>
                                        <p:tgtEl>
                                          <p:spTgt spid="684">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684">
                                            <p:txEl>
                                              <p:pRg st="12" end="12"/>
                                            </p:txEl>
                                          </p:spTgt>
                                        </p:tgtEl>
                                        <p:attrNameLst>
                                          <p:attrName>style.visibility</p:attrName>
                                        </p:attrNameLst>
                                      </p:cBhvr>
                                      <p:to>
                                        <p:strVal val="visible"/>
                                      </p:to>
                                    </p:set>
                                    <p:animEffect transition="in" filter="fade">
                                      <p:cBhvr>
                                        <p:cTn id="72" dur="10"/>
                                        <p:tgtEl>
                                          <p:spTgt spid="684">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684">
                                            <p:txEl>
                                              <p:pRg st="13" end="13"/>
                                            </p:txEl>
                                          </p:spTgt>
                                        </p:tgtEl>
                                        <p:attrNameLst>
                                          <p:attrName>style.visibility</p:attrName>
                                        </p:attrNameLst>
                                      </p:cBhvr>
                                      <p:to>
                                        <p:strVal val="visible"/>
                                      </p:to>
                                    </p:set>
                                    <p:animEffect transition="in" filter="fade">
                                      <p:cBhvr>
                                        <p:cTn id="77" dur="10"/>
                                        <p:tgtEl>
                                          <p:spTgt spid="684">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354969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514350" indent="-514350">
              <a:buFont typeface="+mj-lt"/>
              <a:buAutoNum type="arabicPeriod"/>
            </a:pPr>
            <a:r>
              <a:rPr lang="tr-TR" sz="2800" dirty="0" err="1" smtClean="0"/>
              <a:t>Enemy</a:t>
            </a:r>
            <a:r>
              <a:rPr lang="tr-TR" sz="2800" dirty="0" smtClean="0"/>
              <a:t> </a:t>
            </a:r>
            <a:r>
              <a:rPr lang="tr-TR" sz="2800" dirty="0" err="1" smtClean="0"/>
              <a:t>health</a:t>
            </a:r>
            <a:r>
              <a:rPr lang="tr-TR" sz="2800" dirty="0" smtClean="0"/>
              <a:t> </a:t>
            </a:r>
            <a:r>
              <a:rPr lang="tr-TR" sz="2800" dirty="0" err="1" smtClean="0"/>
              <a:t>bars</a:t>
            </a:r>
            <a:r>
              <a:rPr lang="tr-TR" sz="2800" dirty="0" smtClean="0"/>
              <a:t> </a:t>
            </a:r>
            <a:r>
              <a:rPr lang="tr-TR" sz="2800" dirty="0" err="1" smtClean="0"/>
              <a:t>fade</a:t>
            </a:r>
            <a:r>
              <a:rPr lang="tr-TR" sz="2800" dirty="0" smtClean="0"/>
              <a:t>-in </a:t>
            </a:r>
            <a:r>
              <a:rPr lang="tr-TR" sz="2800" dirty="0" err="1" smtClean="0"/>
              <a:t>when</a:t>
            </a:r>
            <a:r>
              <a:rPr lang="tr-TR" sz="2800" dirty="0" smtClean="0"/>
              <a:t> </a:t>
            </a:r>
            <a:r>
              <a:rPr lang="tr-TR" sz="2800" dirty="0" err="1" smtClean="0"/>
              <a:t>they</a:t>
            </a:r>
            <a:r>
              <a:rPr lang="tr-TR" sz="2800" dirty="0" smtClean="0"/>
              <a:t> </a:t>
            </a:r>
            <a:r>
              <a:rPr lang="tr-TR" sz="2800" dirty="0" err="1" smtClean="0"/>
              <a:t>are</a:t>
            </a:r>
            <a:r>
              <a:rPr lang="tr-TR" sz="2800" dirty="0" smtClean="0"/>
              <a:t> </a:t>
            </a:r>
            <a:r>
              <a:rPr lang="tr-TR" sz="2800" dirty="0" err="1" smtClean="0"/>
              <a:t>close</a:t>
            </a:r>
            <a:r>
              <a:rPr lang="tr-TR" sz="2800" dirty="0" smtClean="0"/>
              <a:t> </a:t>
            </a:r>
            <a:r>
              <a:rPr lang="tr-TR" sz="2800" dirty="0" err="1" smtClean="0"/>
              <a:t>to</a:t>
            </a:r>
            <a:r>
              <a:rPr lang="tr-TR" sz="2800" dirty="0" smtClean="0"/>
              <a:t> us. </a:t>
            </a:r>
            <a:r>
              <a:rPr lang="tr-TR" sz="2800" dirty="0" err="1" smtClean="0"/>
              <a:t>The</a:t>
            </a:r>
            <a:r>
              <a:rPr lang="tr-TR" sz="2800" dirty="0" smtClean="0"/>
              <a:t> </a:t>
            </a:r>
            <a:r>
              <a:rPr lang="tr-TR" sz="2800" dirty="0" err="1" smtClean="0"/>
              <a:t>bars</a:t>
            </a:r>
            <a:r>
              <a:rPr lang="tr-TR" sz="2800" dirty="0" smtClean="0"/>
              <a:t> </a:t>
            </a:r>
            <a:r>
              <a:rPr lang="tr-TR" sz="2800" dirty="0" err="1" smtClean="0"/>
              <a:t>become</a:t>
            </a:r>
            <a:r>
              <a:rPr lang="tr-TR" sz="2800" dirty="0" smtClean="0"/>
              <a:t> </a:t>
            </a:r>
            <a:r>
              <a:rPr lang="tr-TR" sz="2800" dirty="0" err="1" smtClean="0"/>
              <a:t>invisible</a:t>
            </a:r>
            <a:r>
              <a:rPr lang="tr-TR" sz="2800" dirty="0" smtClean="0"/>
              <a:t> </a:t>
            </a:r>
            <a:r>
              <a:rPr lang="tr-TR" sz="2800" dirty="0" err="1" smtClean="0"/>
              <a:t>when</a:t>
            </a:r>
            <a:r>
              <a:rPr lang="tr-TR" sz="2800" dirty="0" smtClean="0"/>
              <a:t> </a:t>
            </a:r>
            <a:r>
              <a:rPr lang="tr-TR" sz="2800" dirty="0" err="1" smtClean="0"/>
              <a:t>they</a:t>
            </a:r>
            <a:r>
              <a:rPr lang="tr-TR" sz="2800" dirty="0" smtClean="0"/>
              <a:t> </a:t>
            </a:r>
            <a:r>
              <a:rPr lang="tr-TR" sz="2800" dirty="0" err="1" smtClean="0"/>
              <a:t>are</a:t>
            </a:r>
            <a:r>
              <a:rPr lang="tr-TR" sz="2800" dirty="0" smtClean="0"/>
              <a:t> far </a:t>
            </a:r>
            <a:r>
              <a:rPr lang="tr-TR" sz="2800" dirty="0" err="1" smtClean="0"/>
              <a:t>from</a:t>
            </a:r>
            <a:r>
              <a:rPr lang="tr-TR" sz="2800" dirty="0" smtClean="0"/>
              <a:t> </a:t>
            </a:r>
            <a:r>
              <a:rPr lang="tr-TR" sz="2800" dirty="0" err="1" smtClean="0"/>
              <a:t>the</a:t>
            </a:r>
            <a:r>
              <a:rPr lang="tr-TR" sz="2800" dirty="0" smtClean="0"/>
              <a:t> </a:t>
            </a:r>
            <a:r>
              <a:rPr lang="tr-TR" sz="2800" dirty="0" err="1" smtClean="0"/>
              <a:t>player</a:t>
            </a:r>
            <a:r>
              <a:rPr lang="tr-TR" sz="2800" dirty="0" smtClean="0"/>
              <a:t>.</a:t>
            </a:r>
          </a:p>
          <a:p>
            <a:pPr marL="514350" indent="-514350">
              <a:buFont typeface="+mj-lt"/>
              <a:buAutoNum type="arabicPeriod"/>
            </a:pPr>
            <a:r>
              <a:rPr lang="tr-TR" sz="2800" dirty="0" smtClean="0"/>
              <a:t>Mana </a:t>
            </a:r>
            <a:r>
              <a:rPr lang="tr-TR" sz="2800" dirty="0" smtClean="0"/>
              <a:t>and Stamina bars turn grey when there is not enough meter to cast, dash or do special. </a:t>
            </a:r>
            <a:r>
              <a:rPr lang="tr-TR" sz="2800" dirty="0" err="1" smtClean="0"/>
              <a:t>Pressing</a:t>
            </a:r>
            <a:r>
              <a:rPr lang="tr-TR" sz="2800" dirty="0" smtClean="0"/>
              <a:t> </a:t>
            </a:r>
            <a:r>
              <a:rPr lang="tr-TR" sz="2800" dirty="0" err="1" smtClean="0"/>
              <a:t>corresponding</a:t>
            </a:r>
            <a:r>
              <a:rPr lang="tr-TR" sz="2800" dirty="0" smtClean="0"/>
              <a:t> </a:t>
            </a:r>
            <a:r>
              <a:rPr lang="tr-TR" sz="2800" dirty="0" err="1" smtClean="0"/>
              <a:t>keys</a:t>
            </a:r>
            <a:r>
              <a:rPr lang="tr-TR" sz="2800" dirty="0" smtClean="0"/>
              <a:t> </a:t>
            </a:r>
            <a:r>
              <a:rPr lang="tr-TR" sz="2800" dirty="0" err="1" smtClean="0"/>
              <a:t>will</a:t>
            </a:r>
            <a:r>
              <a:rPr lang="tr-TR" sz="2800" dirty="0" smtClean="0"/>
              <a:t> </a:t>
            </a:r>
            <a:r>
              <a:rPr lang="tr-TR" sz="2800" dirty="0" err="1" smtClean="0"/>
              <a:t>trigger</a:t>
            </a:r>
            <a:r>
              <a:rPr lang="tr-TR" sz="2800" dirty="0" smtClean="0"/>
              <a:t> an </a:t>
            </a:r>
            <a:r>
              <a:rPr lang="tr-TR" sz="2800" dirty="0" err="1" smtClean="0"/>
              <a:t>action</a:t>
            </a:r>
            <a:r>
              <a:rPr lang="tr-TR" sz="2800" dirty="0" smtClean="0"/>
              <a:t>-not-</a:t>
            </a:r>
            <a:r>
              <a:rPr lang="tr-TR" sz="2800" dirty="0" err="1" smtClean="0"/>
              <a:t>ready</a:t>
            </a:r>
            <a:r>
              <a:rPr lang="tr-TR" sz="2800" dirty="0" smtClean="0"/>
              <a:t> </a:t>
            </a:r>
            <a:r>
              <a:rPr lang="tr-TR" sz="2800" dirty="0" err="1" smtClean="0"/>
              <a:t>sound</a:t>
            </a:r>
            <a:r>
              <a:rPr lang="tr-TR" sz="2800" dirty="0" smtClean="0"/>
              <a:t> </a:t>
            </a:r>
            <a:r>
              <a:rPr lang="tr-TR" sz="2800" dirty="0" err="1" smtClean="0"/>
              <a:t>effect</a:t>
            </a:r>
            <a:r>
              <a:rPr lang="tr-TR" sz="2800" dirty="0" smtClean="0"/>
              <a:t>.</a:t>
            </a:r>
          </a:p>
          <a:p>
            <a:pPr marL="514350" indent="-514350">
              <a:buFont typeface="+mj-lt"/>
              <a:buAutoNum type="arabicPeriod"/>
            </a:pPr>
            <a:r>
              <a:rPr lang="tr-TR" sz="2800" dirty="0" err="1" smtClean="0"/>
              <a:t>There</a:t>
            </a:r>
            <a:r>
              <a:rPr lang="tr-TR" sz="2800" dirty="0" smtClean="0"/>
              <a:t> is a </a:t>
            </a:r>
            <a:r>
              <a:rPr lang="tr-TR" sz="2800" dirty="0" err="1" smtClean="0"/>
              <a:t>log</a:t>
            </a:r>
            <a:r>
              <a:rPr lang="tr-TR" sz="2800" dirty="0" smtClean="0"/>
              <a:t> </a:t>
            </a:r>
            <a:r>
              <a:rPr lang="tr-TR" sz="2800" dirty="0" err="1" smtClean="0"/>
              <a:t>text</a:t>
            </a:r>
            <a:r>
              <a:rPr lang="tr-TR" sz="2800" dirty="0" smtClean="0"/>
              <a:t> </a:t>
            </a:r>
            <a:r>
              <a:rPr lang="tr-TR" sz="2800" dirty="0" err="1" smtClean="0"/>
              <a:t>area</a:t>
            </a:r>
            <a:r>
              <a:rPr lang="tr-TR" sz="2800" dirty="0" smtClean="0"/>
              <a:t> </a:t>
            </a:r>
            <a:r>
              <a:rPr lang="tr-TR" sz="2800" dirty="0" err="1" smtClean="0"/>
              <a:t>for</a:t>
            </a:r>
            <a:r>
              <a:rPr lang="tr-TR" sz="2800" dirty="0" smtClean="0"/>
              <a:t> </a:t>
            </a:r>
            <a:r>
              <a:rPr lang="tr-TR" sz="2800" dirty="0" err="1" smtClean="0"/>
              <a:t>important</a:t>
            </a:r>
            <a:r>
              <a:rPr lang="tr-TR" sz="2800" dirty="0" smtClean="0"/>
              <a:t> </a:t>
            </a:r>
            <a:r>
              <a:rPr lang="tr-TR" sz="2800" dirty="0" err="1" smtClean="0"/>
              <a:t>actions</a:t>
            </a:r>
            <a:r>
              <a:rPr lang="tr-TR" sz="2800" dirty="0" smtClean="0"/>
              <a:t> </a:t>
            </a:r>
            <a:r>
              <a:rPr lang="tr-TR" sz="2800" dirty="0" err="1" smtClean="0"/>
              <a:t>happening</a:t>
            </a:r>
            <a:r>
              <a:rPr lang="tr-TR" sz="2800" dirty="0" smtClean="0"/>
              <a:t> </a:t>
            </a:r>
            <a:r>
              <a:rPr lang="tr-TR" sz="2800" dirty="0" err="1" smtClean="0"/>
              <a:t>during</a:t>
            </a:r>
            <a:r>
              <a:rPr lang="tr-TR" sz="2800" dirty="0" smtClean="0"/>
              <a:t> </a:t>
            </a:r>
            <a:r>
              <a:rPr lang="tr-TR" sz="2800" dirty="0" err="1" smtClean="0"/>
              <a:t>the</a:t>
            </a:r>
            <a:r>
              <a:rPr lang="tr-TR" sz="2800" dirty="0" smtClean="0"/>
              <a:t> </a:t>
            </a:r>
            <a:r>
              <a:rPr lang="tr-TR" sz="2800" dirty="0" err="1" smtClean="0"/>
              <a:t>game</a:t>
            </a:r>
            <a:r>
              <a:rPr lang="tr-TR" sz="2800" dirty="0" smtClean="0"/>
              <a:t>.</a:t>
            </a:r>
          </a:p>
          <a:p>
            <a:pPr marL="514350" indent="-514350">
              <a:buFont typeface="+mj-lt"/>
              <a:buAutoNum type="arabicPeriod"/>
            </a:pPr>
            <a:r>
              <a:rPr lang="tr-TR" sz="2800" dirty="0" smtClean="0"/>
              <a:t>Player’s sword has an </a:t>
            </a:r>
            <a:r>
              <a:rPr lang="en-US" sz="2800" dirty="0" smtClean="0"/>
              <a:t>attached</a:t>
            </a:r>
            <a:r>
              <a:rPr lang="tr-TR" sz="2800" dirty="0" smtClean="0"/>
              <a:t> </a:t>
            </a:r>
            <a:r>
              <a:rPr lang="tr-TR" sz="2800" dirty="0" smtClean="0"/>
              <a:t>particle system for slashing effect trails.</a:t>
            </a:r>
          </a:p>
          <a:p>
            <a:pPr marL="514350" indent="-514350">
              <a:buFont typeface="+mj-lt"/>
              <a:buAutoNum type="arabicPeriod"/>
            </a:pPr>
            <a:r>
              <a:rPr lang="tr-TR" sz="2800" dirty="0" err="1" smtClean="0"/>
              <a:t>Enemies</a:t>
            </a:r>
            <a:r>
              <a:rPr lang="tr-TR" sz="2800" dirty="0" smtClean="0"/>
              <a:t>’ body </a:t>
            </a:r>
            <a:r>
              <a:rPr lang="tr-TR" sz="2800" dirty="0" err="1" smtClean="0"/>
              <a:t>parts</a:t>
            </a:r>
            <a:r>
              <a:rPr lang="tr-TR" sz="2800" dirty="0" smtClean="0"/>
              <a:t> </a:t>
            </a:r>
            <a:r>
              <a:rPr lang="tr-TR" sz="2800" dirty="0" err="1" smtClean="0"/>
              <a:t>are</a:t>
            </a:r>
            <a:r>
              <a:rPr lang="tr-TR" sz="2800" dirty="0" smtClean="0"/>
              <a:t> </a:t>
            </a:r>
            <a:r>
              <a:rPr lang="tr-TR" sz="2800" dirty="0" err="1" smtClean="0"/>
              <a:t>randomized</a:t>
            </a:r>
            <a:r>
              <a:rPr lang="tr-TR" sz="2800" dirty="0" smtClean="0"/>
              <a:t>.</a:t>
            </a:r>
            <a:endParaRPr lang="en-AU" sz="2800" dirty="0"/>
          </a:p>
        </p:txBody>
      </p:sp>
      <p:sp>
        <p:nvSpPr>
          <p:cNvPr id="686" name="Just like flower porcelain  You’re like a moon that  awaken to say hello So beautiful and bright that you make me content to play it  world"/>
          <p:cNvSpPr txBox="1"/>
          <p:nvPr/>
        </p:nvSpPr>
        <p:spPr>
          <a:xfrm>
            <a:off x="1903990" y="4183930"/>
            <a:ext cx="6572119" cy="87203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tr-TR" dirty="0" smtClean="0"/>
              <a:t>Visual </a:t>
            </a:r>
            <a:r>
              <a:rPr lang="tr-TR" dirty="0" err="1" smtClean="0"/>
              <a:t>Features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extLst>
      <p:ext uri="{BB962C8B-B14F-4D97-AF65-F5344CB8AC3E}">
        <p14:creationId xmlns:p14="http://schemas.microsoft.com/office/powerpoint/2010/main" val="22813126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4">
                                            <p:txEl>
                                              <p:pRg st="0" end="0"/>
                                            </p:txEl>
                                          </p:spTgt>
                                        </p:tgtEl>
                                        <p:attrNameLst>
                                          <p:attrName>style.visibility</p:attrName>
                                        </p:attrNameLst>
                                      </p:cBhvr>
                                      <p:to>
                                        <p:strVal val="visible"/>
                                      </p:to>
                                    </p:set>
                                    <p:animEffect transition="in" filter="fade">
                                      <p:cBhvr>
                                        <p:cTn id="7" dur="250"/>
                                        <p:tgtEl>
                                          <p:spTgt spid="68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4">
                                            <p:txEl>
                                              <p:pRg st="1" end="1"/>
                                            </p:txEl>
                                          </p:spTgt>
                                        </p:tgtEl>
                                        <p:attrNameLst>
                                          <p:attrName>style.visibility</p:attrName>
                                        </p:attrNameLst>
                                      </p:cBhvr>
                                      <p:to>
                                        <p:strVal val="visible"/>
                                      </p:to>
                                    </p:set>
                                    <p:animEffect transition="in" filter="fade">
                                      <p:cBhvr>
                                        <p:cTn id="12" dur="250"/>
                                        <p:tgtEl>
                                          <p:spTgt spid="68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84">
                                            <p:txEl>
                                              <p:pRg st="2" end="2"/>
                                            </p:txEl>
                                          </p:spTgt>
                                        </p:tgtEl>
                                        <p:attrNameLst>
                                          <p:attrName>style.visibility</p:attrName>
                                        </p:attrNameLst>
                                      </p:cBhvr>
                                      <p:to>
                                        <p:strVal val="visible"/>
                                      </p:to>
                                    </p:set>
                                    <p:animEffect transition="in" filter="fade">
                                      <p:cBhvr>
                                        <p:cTn id="17" dur="250"/>
                                        <p:tgtEl>
                                          <p:spTgt spid="68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84">
                                            <p:txEl>
                                              <p:pRg st="3" end="3"/>
                                            </p:txEl>
                                          </p:spTgt>
                                        </p:tgtEl>
                                        <p:attrNameLst>
                                          <p:attrName>style.visibility</p:attrName>
                                        </p:attrNameLst>
                                      </p:cBhvr>
                                      <p:to>
                                        <p:strVal val="visible"/>
                                      </p:to>
                                    </p:set>
                                    <p:animEffect transition="in" filter="fade">
                                      <p:cBhvr>
                                        <p:cTn id="22" dur="250"/>
                                        <p:tgtEl>
                                          <p:spTgt spid="68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84">
                                            <p:txEl>
                                              <p:pRg st="4" end="4"/>
                                            </p:txEl>
                                          </p:spTgt>
                                        </p:tgtEl>
                                        <p:attrNameLst>
                                          <p:attrName>style.visibility</p:attrName>
                                        </p:attrNameLst>
                                      </p:cBhvr>
                                      <p:to>
                                        <p:strVal val="visible"/>
                                      </p:to>
                                    </p:set>
                                    <p:animEffect transition="in" filter="fade">
                                      <p:cBhvr>
                                        <p:cTn id="27" dur="250"/>
                                        <p:tgtEl>
                                          <p:spTgt spid="68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6424354"/>
            <a:ext cx="15651686" cy="379591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tr-TR" sz="6000" dirty="0" err="1" smtClean="0"/>
              <a:t>Get</a:t>
            </a:r>
            <a:r>
              <a:rPr lang="tr-TR" sz="6000" dirty="0" smtClean="0"/>
              <a:t> </a:t>
            </a:r>
            <a:r>
              <a:rPr lang="tr-TR" sz="6000" dirty="0" err="1" smtClean="0"/>
              <a:t>ready</a:t>
            </a:r>
            <a:r>
              <a:rPr lang="tr-TR" sz="6000" dirty="0" smtClean="0"/>
              <a:t> </a:t>
            </a:r>
            <a:r>
              <a:rPr lang="tr-TR" sz="6000" dirty="0" err="1" smtClean="0"/>
              <a:t>for</a:t>
            </a:r>
            <a:r>
              <a:rPr lang="tr-TR" sz="6000" dirty="0" smtClean="0"/>
              <a:t> </a:t>
            </a:r>
            <a:r>
              <a:rPr lang="tr-TR" sz="6000" dirty="0" err="1" smtClean="0"/>
              <a:t>coding</a:t>
            </a:r>
            <a:r>
              <a:rPr lang="tr-TR" sz="6000" dirty="0" smtClean="0"/>
              <a:t> </a:t>
            </a:r>
            <a:r>
              <a:rPr lang="tr-TR" sz="6000" dirty="0" err="1" smtClean="0"/>
              <a:t>next</a:t>
            </a:r>
            <a:r>
              <a:rPr lang="tr-TR" sz="6000" dirty="0" smtClean="0"/>
              <a:t> </a:t>
            </a:r>
            <a:r>
              <a:rPr lang="tr-TR" sz="6000" dirty="0" err="1" smtClean="0"/>
              <a:t>week</a:t>
            </a:r>
            <a:r>
              <a:rPr lang="tr-TR" sz="6000" dirty="0" smtClean="0"/>
              <a:t>!</a:t>
            </a:r>
          </a:p>
          <a:p>
            <a:endParaRPr lang="tr-TR" sz="6000" dirty="0"/>
          </a:p>
          <a:p>
            <a:r>
              <a:rPr lang="tr-TR" sz="6000" dirty="0" err="1" smtClean="0"/>
              <a:t>Make</a:t>
            </a:r>
            <a:r>
              <a:rPr lang="tr-TR" sz="6000" dirty="0" smtClean="0"/>
              <a:t> sure VS2022 is </a:t>
            </a:r>
            <a:r>
              <a:rPr lang="tr-TR" sz="6000" dirty="0" err="1" smtClean="0"/>
              <a:t>installed</a:t>
            </a:r>
            <a:r>
              <a:rPr lang="tr-TR" sz="6000" dirty="0" smtClean="0"/>
              <a:t> </a:t>
            </a:r>
            <a:r>
              <a:rPr lang="tr-TR" sz="6000" dirty="0" err="1" smtClean="0"/>
              <a:t>with</a:t>
            </a:r>
            <a:r>
              <a:rPr lang="tr-TR" sz="6000" dirty="0" smtClean="0"/>
              <a:t> UE </a:t>
            </a:r>
            <a:r>
              <a:rPr lang="tr-TR" sz="6000" dirty="0" err="1" smtClean="0"/>
              <a:t>support</a:t>
            </a:r>
            <a:r>
              <a:rPr lang="tr-TR" sz="6000" dirty="0" smtClean="0"/>
              <a:t>!</a:t>
            </a:r>
            <a:endParaRPr sz="6000" dirty="0"/>
          </a:p>
        </p:txBody>
      </p:sp>
      <p:sp>
        <p:nvSpPr>
          <p:cNvPr id="45" name="AEVER"/>
          <p:cNvSpPr txBox="1"/>
          <p:nvPr/>
        </p:nvSpPr>
        <p:spPr>
          <a:xfrm>
            <a:off x="7651516" y="4320142"/>
            <a:ext cx="9081012"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tr-TR" sz="8000" cap="all" dirty="0" smtClean="0">
                <a:solidFill>
                  <a:srgbClr val="FFD966"/>
                </a:solidFill>
              </a:rPr>
              <a:t>QUESTIONS?</a:t>
            </a:r>
            <a:endParaRPr sz="4800" b="0" cap="all" dirty="0">
              <a:solidFill>
                <a:srgbClr val="FFD966"/>
              </a:solidFill>
            </a:endParaRPr>
          </a:p>
        </p:txBody>
      </p:sp>
    </p:spTree>
    <p:extLst>
      <p:ext uri="{BB962C8B-B14F-4D97-AF65-F5344CB8AC3E}">
        <p14:creationId xmlns:p14="http://schemas.microsoft.com/office/powerpoint/2010/main" val="451717681"/>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65659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We’ve seen how to add elements to the world, but how do we build functionality? To answer that question, we have to look at programming in functionality. In Unreal Engine 4, functionality can be added through either C++ code or Blueprint script. Blueprint requires no prior understanding of code and allows programmers, designers, and artists to engage in the process of adding functionality to a project.</a:t>
            </a:r>
            <a:endParaRPr lang="en-US" sz="2800" dirty="0"/>
          </a:p>
          <a:p>
            <a:r>
              <a:rPr lang="en-US" sz="2800" dirty="0"/>
              <a:t> </a:t>
            </a:r>
          </a:p>
          <a:p>
            <a:r>
              <a:rPr lang="en-AU" sz="2800" dirty="0"/>
              <a:t>In their basic form, Blueprints are visually scripted additions to your game. By connecting Nodes, Events, Functions, and Variables with Wires, it is possible to create complex gameplay elements.</a:t>
            </a:r>
            <a:endParaRPr lang="en-US" sz="2800" dirty="0"/>
          </a:p>
          <a:p>
            <a:r>
              <a:rPr lang="en-US" sz="2800" dirty="0"/>
              <a:t> </a:t>
            </a:r>
          </a:p>
          <a:p>
            <a:r>
              <a:rPr lang="en-AU" sz="2800" dirty="0"/>
              <a:t>Blueprints work by using graphs of Nodes for various purposes (object construction, individual functions, and general gameplay events) that are specific to each instance of the Blueprint in order to implement </a:t>
            </a:r>
            <a:r>
              <a:rPr lang="en-AU" sz="2800" dirty="0" err="1"/>
              <a:t>behavior</a:t>
            </a:r>
            <a:r>
              <a:rPr lang="en-AU" sz="2800" dirty="0"/>
              <a:t> and other functionality</a:t>
            </a:r>
            <a:r>
              <a:rPr lang="en-AU" sz="2800" dirty="0" smtClean="0"/>
              <a:t>.</a:t>
            </a:r>
            <a:endParaRPr lang="en-AU" sz="2800" dirty="0"/>
          </a:p>
        </p:txBody>
      </p:sp>
      <p:sp>
        <p:nvSpPr>
          <p:cNvPr id="686" name="Just like flower porcelain  You’re like a moon that  awaken to say hello So beautiful and bright that you make me content to play it  world"/>
          <p:cNvSpPr txBox="1"/>
          <p:nvPr/>
        </p:nvSpPr>
        <p:spPr>
          <a:xfrm>
            <a:off x="1903990" y="4183930"/>
            <a:ext cx="6572119" cy="16414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Building Gameplay Functionality</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1A451D-3039-4708-85C3-C2B62D33427C}"/>
              </a:ext>
            </a:extLst>
          </p:cNvPr>
          <p:cNvPicPr>
            <a:picLocks noChangeAspect="1"/>
          </p:cNvPicPr>
          <p:nvPr/>
        </p:nvPicPr>
        <p:blipFill rotWithShape="1">
          <a:blip r:embed="rId2">
            <a:extLst>
              <a:ext uri="{28A0092B-C50C-407E-A947-70E740481C1C}">
                <a14:useLocalDpi xmlns:a14="http://schemas.microsoft.com/office/drawing/2010/main" val="0"/>
              </a:ext>
            </a:extLst>
          </a:blip>
          <a:srcRect r="20112" b="9507"/>
          <a:stretch/>
        </p:blipFill>
        <p:spPr>
          <a:xfrm>
            <a:off x="4904131" y="1"/>
            <a:ext cx="19479869" cy="13716000"/>
          </a:xfrm>
          <a:prstGeom prst="rect">
            <a:avLst/>
          </a:prstGeom>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71" y="5404975"/>
            <a:ext cx="7082914" cy="52732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Blueprints Visual Scripting </a:t>
            </a:r>
            <a:r>
              <a:rPr lang="en-AU" sz="2800" dirty="0" smtClean="0"/>
              <a:t>system in </a:t>
            </a:r>
            <a:r>
              <a:rPr lang="en-AU" sz="2800" dirty="0"/>
              <a:t>Unreal Engine is a complete gameplay scripting system </a:t>
            </a:r>
            <a:r>
              <a:rPr lang="en-AU" sz="2800" dirty="0" smtClean="0"/>
              <a:t>that uses </a:t>
            </a:r>
            <a:r>
              <a:rPr lang="en-AU" sz="2800" dirty="0"/>
              <a:t>a node-based interface to create gameplay elements from within Unreal Editor.</a:t>
            </a:r>
            <a:endParaRPr lang="en-US" sz="2800" dirty="0"/>
          </a:p>
          <a:p>
            <a:r>
              <a:rPr lang="en-US" sz="2800" dirty="0"/>
              <a:t> </a:t>
            </a:r>
          </a:p>
          <a:p>
            <a:r>
              <a:rPr lang="en-AU" sz="2800" dirty="0"/>
              <a:t>As with many common scripting languages, it is used to define object-oriented (OO) classes or objects in the engine. As you use UE4, you’ll often find that objects defined using Blueprint are colloquially referred to as just </a:t>
            </a:r>
            <a:r>
              <a:rPr lang="en-AU" sz="2800" dirty="0" smtClean="0"/>
              <a:t>“Blueprints.”</a:t>
            </a:r>
            <a:endParaRPr lang="en-AU" sz="2800" dirty="0"/>
          </a:p>
        </p:txBody>
      </p:sp>
      <p:sp>
        <p:nvSpPr>
          <p:cNvPr id="21" name="The Picture slide"/>
          <p:cNvSpPr txBox="1"/>
          <p:nvPr/>
        </p:nvSpPr>
        <p:spPr>
          <a:xfrm>
            <a:off x="682070" y="4031524"/>
            <a:ext cx="708291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Introducing Blueprint</a:t>
            </a:r>
            <a:endParaRPr sz="4000" cap="all" dirty="0"/>
          </a:p>
        </p:txBody>
      </p:sp>
      <p:sp>
        <p:nvSpPr>
          <p:cNvPr id="22" name="Rectangle"/>
          <p:cNvSpPr/>
          <p:nvPr/>
        </p:nvSpPr>
        <p:spPr>
          <a:xfrm>
            <a:off x="756715" y="5015250"/>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9464844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AU" sz="6000" dirty="0"/>
              <a:t>The Editor Interface</a:t>
            </a:r>
            <a:endParaRPr sz="6000" dirty="0"/>
          </a:p>
        </p:txBody>
      </p:sp>
      <p:sp>
        <p:nvSpPr>
          <p:cNvPr id="45" name="AEVER"/>
          <p:cNvSpPr txBox="1"/>
          <p:nvPr/>
        </p:nvSpPr>
        <p:spPr>
          <a:xfrm>
            <a:off x="4220277" y="5638702"/>
            <a:ext cx="1594346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Gameplay Scripting</a:t>
            </a:r>
            <a:endParaRPr sz="8000" cap="all" dirty="0">
              <a:solidFill>
                <a:srgbClr val="FFD966"/>
              </a:solidFill>
            </a:endParaRPr>
          </a:p>
        </p:txBody>
      </p:sp>
    </p:spTree>
    <p:extLst>
      <p:ext uri="{BB962C8B-B14F-4D97-AF65-F5344CB8AC3E}">
        <p14:creationId xmlns:p14="http://schemas.microsoft.com/office/powerpoint/2010/main" val="653412533"/>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D09E65-7B28-4911-B69C-29DD2EDBDDE2}"/>
              </a:ext>
            </a:extLst>
          </p:cNvPr>
          <p:cNvPicPr>
            <a:picLocks noChangeAspect="1"/>
          </p:cNvPicPr>
          <p:nvPr/>
        </p:nvPicPr>
        <p:blipFill rotWithShape="1">
          <a:blip r:embed="rId2">
            <a:extLst>
              <a:ext uri="{28A0092B-C50C-407E-A947-70E740481C1C}">
                <a14:useLocalDpi xmlns:a14="http://schemas.microsoft.com/office/drawing/2010/main" val="0"/>
              </a:ext>
            </a:extLst>
          </a:blip>
          <a:srcRect t="-1" b="9505"/>
          <a:stretch/>
        </p:blipFill>
        <p:spPr>
          <a:xfrm>
            <a:off x="0" y="-446"/>
            <a:ext cx="24384000" cy="13716446"/>
          </a:xfrm>
          <a:prstGeom prst="rect">
            <a:avLst/>
          </a:prstGeom>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718754"/>
            <a:ext cx="7008270"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 Class Editor: Overview</a:t>
            </a: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Editor is, at its heart, simply a node-based graph editor. It is your primary tool for creating and editing visual scripting node networks, commonly referred </a:t>
            </a:r>
            <a:r>
              <a:rPr lang="en-AU" sz="2800" dirty="0" smtClean="0"/>
              <a:t>to as merely “Blueprints.” </a:t>
            </a:r>
            <a:r>
              <a:rPr lang="en-AU" sz="2800" dirty="0"/>
              <a:t>The Blueprint Editor employs a context-sensitive design that helps you access functionality for the objects you need specifically when you need them, while also providing flexibility for those times when you need to do something a bit unconventional</a:t>
            </a:r>
            <a:r>
              <a:rPr lang="en-AU" sz="2800" dirty="0" smtClean="0"/>
              <a:t>.</a:t>
            </a:r>
            <a:endParaRPr lang="en-AU"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149357898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7" y="2318922"/>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 Class Editor: Elements</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4283702"/>
            <a:ext cx="7008270" cy="398057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Class Editor contains several tabs by default:</a:t>
            </a:r>
            <a:endParaRPr lang="en-US" sz="2800" dirty="0"/>
          </a:p>
          <a:p>
            <a:pPr lvl="0">
              <a:buSzPct val="25000"/>
            </a:pPr>
            <a:endParaRPr lang="en-US" sz="2800" dirty="0" smtClean="0">
              <a:latin typeface="+mn-lt"/>
              <a:cs typeface="Calibri" panose="020F0502020204030204" pitchFamily="34" charset="0"/>
              <a:sym typeface="Calibri"/>
            </a:endParaRP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Menu</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Toolbar</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Components</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My Blueprint</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Graph Editor</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Details</a:t>
            </a:r>
            <a:endParaRPr lang="en-US" sz="2800" dirty="0">
              <a:latin typeface="Helvetica" panose="020B0604020202020204" pitchFamily="34" charset="0"/>
              <a:cs typeface="Helvetica" panose="020B0604020202020204" pitchFamily="34" charset="0"/>
              <a:sym typeface="Calibri"/>
            </a:endParaRPr>
          </a:p>
        </p:txBody>
      </p:sp>
      <p:sp>
        <p:nvSpPr>
          <p:cNvPr id="15" name="Rectangle"/>
          <p:cNvSpPr/>
          <p:nvPr/>
        </p:nvSpPr>
        <p:spPr>
          <a:xfrm>
            <a:off x="17008150" y="3887864"/>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The Blueprint Class Editor</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9" name="Picture 2" descr="ClassBlueprint.png">
            <a:extLst>
              <a:ext uri="{FF2B5EF4-FFF2-40B4-BE49-F238E27FC236}">
                <a16:creationId xmlns:a16="http://schemas.microsoft.com/office/drawing/2014/main" id="{8BB267C9-F332-47D0-8B34-9A99EB9168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999" y="1781651"/>
            <a:ext cx="15663766" cy="9789854"/>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023939"/>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5B30D2-B0B7-4B45-A9C0-9CC29EF4AFD2}"/>
              </a:ext>
            </a:extLst>
          </p:cNvPr>
          <p:cNvPicPr>
            <a:picLocks noChangeAspect="1"/>
          </p:cNvPicPr>
          <p:nvPr/>
        </p:nvPicPr>
        <p:blipFill>
          <a:blip r:embed="rId2"/>
          <a:stretch>
            <a:fillRect/>
          </a:stretch>
        </p:blipFill>
        <p:spPr>
          <a:xfrm>
            <a:off x="0" y="5639"/>
            <a:ext cx="25341400" cy="13710361"/>
          </a:xfrm>
          <a:prstGeom prst="rect">
            <a:avLst/>
          </a:prstGeom>
          <a:ln w="6350">
            <a:solidFill>
              <a:schemeClr val="tx1"/>
            </a:solidFill>
          </a:ln>
          <a:effectLst>
            <a:outerShdw blurRad="190500" algn="tl" rotWithShape="0">
              <a:srgbClr val="000000">
                <a:alpha val="70000"/>
              </a:srgbClr>
            </a:outerShdw>
          </a:effectLst>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718755"/>
            <a:ext cx="7008270"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 Class Editor: The Viewport Tab</a:t>
            </a:r>
            <a:endParaRPr sz="3600" cap="all" dirty="0"/>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225702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a:t>
            </a:r>
            <a:r>
              <a:rPr lang="en-AU" sz="2800" dirty="0" smtClean="0"/>
              <a:t>Viewport </a:t>
            </a:r>
            <a:r>
              <a:rPr lang="en-AU" sz="2800" dirty="0"/>
              <a:t>is used to view all components within a Blueprint and their spatial relationships. Assets can be simulated within the viewport for simple functionality testing</a:t>
            </a:r>
            <a:r>
              <a:rPr lang="en-AU" sz="2800" dirty="0" smtClean="0"/>
              <a:t>.</a:t>
            </a:r>
            <a:endParaRPr lang="en-AU"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B658D4446FD343AD15118B084A31B7" ma:contentTypeVersion="0" ma:contentTypeDescription="Create a new document." ma:contentTypeScope="" ma:versionID="c5717904a0f29a85eb7b5243b6aa62f0">
  <xsd:schema xmlns:xsd="http://www.w3.org/2001/XMLSchema" xmlns:xs="http://www.w3.org/2001/XMLSchema" xmlns:p="http://schemas.microsoft.com/office/2006/metadata/properties" targetNamespace="http://schemas.microsoft.com/office/2006/metadata/properties" ma:root="true" ma:fieldsID="0967b7be50301903c78f9c39c6fd9a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3D81A8D-0691-44B5-95C5-09A62A799216}"/>
</file>

<file path=customXml/itemProps2.xml><?xml version="1.0" encoding="utf-8"?>
<ds:datastoreItem xmlns:ds="http://schemas.openxmlformats.org/officeDocument/2006/customXml" ds:itemID="{E2F9106A-8D1D-46E8-92BD-96EDEC50AB0E}"/>
</file>

<file path=customXml/itemProps3.xml><?xml version="1.0" encoding="utf-8"?>
<ds:datastoreItem xmlns:ds="http://schemas.openxmlformats.org/officeDocument/2006/customXml" ds:itemID="{A225A640-42A2-4473-B073-218AEBF014B0}"/>
</file>

<file path=docProps/app.xml><?xml version="1.0" encoding="utf-8"?>
<Properties xmlns="http://schemas.openxmlformats.org/officeDocument/2006/extended-properties" xmlns:vt="http://schemas.openxmlformats.org/officeDocument/2006/docPropsVTypes">
  <TotalTime>9832</TotalTime>
  <Words>1554</Words>
  <Application>Microsoft Office PowerPoint</Application>
  <PresentationFormat>Custom</PresentationFormat>
  <Paragraphs>184</Paragraphs>
  <Slides>34</Slides>
  <Notes>1</Notes>
  <HiddenSlides>0</HiddenSlides>
  <MMClips>1</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34</vt:i4>
      </vt:variant>
    </vt:vector>
  </HeadingPairs>
  <TitlesOfParts>
    <vt:vector size="43" baseType="lpstr">
      <vt:lpstr>Arial</vt:lpstr>
      <vt:lpstr>Calibri</vt:lpstr>
      <vt:lpstr>Calibri Light</vt:lpstr>
      <vt:lpstr>Helvetica</vt:lpstr>
      <vt:lpstr>Helvetica Light</vt:lpstr>
      <vt:lpstr>Helvetica Neue</vt:lpstr>
      <vt:lpstr>White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BUG</cp:lastModifiedBy>
  <cp:revision>166</cp:revision>
  <dcterms:modified xsi:type="dcterms:W3CDTF">2022-10-04T10:42:02Z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0x010100B4B658D4446FD343AD15118B084A31B7</vt:lpwstr>
  </property>
</Properties>
</file>